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42.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43.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44.xml" ContentType="application/vnd.openxmlformats-officedocument.presentationml.notesSlide+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2"/>
  </p:notesMasterIdLst>
  <p:sldIdLst>
    <p:sldId id="256" r:id="rId2"/>
    <p:sldId id="323" r:id="rId3"/>
    <p:sldId id="378" r:id="rId4"/>
    <p:sldId id="259" r:id="rId5"/>
    <p:sldId id="356" r:id="rId6"/>
    <p:sldId id="260" r:id="rId7"/>
    <p:sldId id="375" r:id="rId8"/>
    <p:sldId id="265" r:id="rId9"/>
    <p:sldId id="266" r:id="rId10"/>
    <p:sldId id="377" r:id="rId11"/>
    <p:sldId id="267" r:id="rId12"/>
    <p:sldId id="268" r:id="rId13"/>
    <p:sldId id="269" r:id="rId14"/>
    <p:sldId id="379" r:id="rId15"/>
    <p:sldId id="271" r:id="rId16"/>
    <p:sldId id="272" r:id="rId17"/>
    <p:sldId id="273" r:id="rId18"/>
    <p:sldId id="274" r:id="rId19"/>
    <p:sldId id="275" r:id="rId20"/>
    <p:sldId id="276" r:id="rId21"/>
    <p:sldId id="278" r:id="rId22"/>
    <p:sldId id="279" r:id="rId23"/>
    <p:sldId id="280" r:id="rId24"/>
    <p:sldId id="277" r:id="rId25"/>
    <p:sldId id="281" r:id="rId26"/>
    <p:sldId id="282" r:id="rId27"/>
    <p:sldId id="283" r:id="rId28"/>
    <p:sldId id="284" r:id="rId29"/>
    <p:sldId id="285" r:id="rId30"/>
    <p:sldId id="286" r:id="rId31"/>
    <p:sldId id="287" r:id="rId32"/>
    <p:sldId id="288" r:id="rId33"/>
    <p:sldId id="289" r:id="rId34"/>
    <p:sldId id="380" r:id="rId35"/>
    <p:sldId id="382" r:id="rId36"/>
    <p:sldId id="383" r:id="rId37"/>
    <p:sldId id="295" r:id="rId38"/>
    <p:sldId id="384" r:id="rId39"/>
    <p:sldId id="385" r:id="rId40"/>
    <p:sldId id="386" r:id="rId41"/>
    <p:sldId id="296" r:id="rId42"/>
    <p:sldId id="297" r:id="rId43"/>
    <p:sldId id="387" r:id="rId44"/>
    <p:sldId id="388" r:id="rId45"/>
    <p:sldId id="298" r:id="rId46"/>
    <p:sldId id="299" r:id="rId47"/>
    <p:sldId id="389" r:id="rId48"/>
    <p:sldId id="390" r:id="rId49"/>
    <p:sldId id="300" r:id="rId50"/>
    <p:sldId id="290" r:id="rId51"/>
    <p:sldId id="301" r:id="rId52"/>
    <p:sldId id="302" r:id="rId53"/>
    <p:sldId id="291" r:id="rId54"/>
    <p:sldId id="303" r:id="rId55"/>
    <p:sldId id="304" r:id="rId56"/>
    <p:sldId id="305" r:id="rId57"/>
    <p:sldId id="307" r:id="rId58"/>
    <p:sldId id="306" r:id="rId59"/>
    <p:sldId id="381" r:id="rId60"/>
    <p:sldId id="322" r:id="rId61"/>
  </p:sldIdLst>
  <p:sldSz cx="12192000" cy="6858000"/>
  <p:notesSz cx="6858000" cy="9144000"/>
  <p:embeddedFontLst>
    <p:embeddedFont>
      <p:font typeface="Calibri" panose="020F0502020204030204" pitchFamily="34" charset="0"/>
      <p:regular r:id="rId63"/>
      <p:bold r:id="rId64"/>
      <p:italic r:id="rId65"/>
      <p:boldItalic r:id="rId66"/>
    </p:embeddedFont>
    <p:embeddedFont>
      <p:font typeface="Century Gothic" panose="020B0502020202020204" pitchFamily="34" charset="0"/>
      <p:regular r:id="rId67"/>
      <p:bold r:id="rId68"/>
      <p:italic r:id="rId69"/>
      <p:boldItalic r:id="rId70"/>
    </p:embeddedFont>
    <p:embeddedFont>
      <p:font typeface="Roboto" panose="02000000000000000000" pitchFamily="2" charset="0"/>
      <p:regular r:id="rId71"/>
      <p:bold r:id="rId72"/>
      <p:italic r:id="rId73"/>
      <p:boldItalic r:id="rId74"/>
    </p:embeddedFont>
    <p:embeddedFont>
      <p:font typeface="Verdana" panose="020B0604030504040204" pitchFamily="34" charset="0"/>
      <p:regular r:id="rId75"/>
      <p:bold r:id="rId76"/>
      <p:italic r:id="rId77"/>
      <p:boldItalic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4" roundtripDataSignature="AMtx7miC+9a9sZSmxsO0pf2WYZ+4y72VB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9A2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116B11-8DF4-4DA2-A085-172D39BE9761}">
  <a:tblStyle styleId="{11116B11-8DF4-4DA2-A085-172D39BE9761}"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EAF0"/>
          </a:solidFill>
        </a:fill>
      </a:tcStyle>
    </a:wholeTbl>
    <a:band1H>
      <a:tcTxStyle/>
      <a:tcStyle>
        <a:tcBdr/>
        <a:fill>
          <a:solidFill>
            <a:srgbClr val="CBD2DF"/>
          </a:solidFill>
        </a:fill>
      </a:tcStyle>
    </a:band1H>
    <a:band2H>
      <a:tcTxStyle/>
      <a:tcStyle>
        <a:tcBdr/>
      </a:tcStyle>
    </a:band2H>
    <a:band1V>
      <a:tcTxStyle/>
      <a:tcStyle>
        <a:tcBdr/>
        <a:fill>
          <a:solidFill>
            <a:srgbClr val="CBD2DF"/>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45"/>
    <p:restoredTop sz="72585"/>
  </p:normalViewPr>
  <p:slideViewPr>
    <p:cSldViewPr snapToGrid="0">
      <p:cViewPr varScale="1">
        <p:scale>
          <a:sx n="91" d="100"/>
          <a:sy n="91" d="100"/>
        </p:scale>
        <p:origin x="1344"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84" Type="http://customschemas.google.com/relationships/presentationmetadata" Target="meta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4.fntdata"/><Relationship Id="rId8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2T04:18:00.854"/>
    </inkml:context>
    <inkml:brush xml:id="br0">
      <inkml:brushProperty name="width" value="0.05" units="cm"/>
      <inkml:brushProperty name="height" value="0.05" units="cm"/>
      <inkml:brushProperty name="color" value="#E71224"/>
    </inkml:brush>
  </inkml:definitions>
  <inkml:trace contextRef="#ctx0" brushRef="#br0">6 72 24575,'0'7'0,"0"1"0,0-4 0,0 3 0,-1 0 0,0 6 0,0 6 0,0 0 0,1-2 0,-1-5 0,1-4 0,0-3 0,0 3 0,0 3 0,0 3 0,0-5 0,1-2 0,0-7 0,1 0 0,0 0 0,1-1 0,-1 0 0,1 0 0,2-2 0,5-3 0,5-2 0,2-1 0,-3 2 0,-1 2 0,1-2 0,6-1 0,5-3 0,3 0 0,4-3 0,3-1 0,6-2 0,1-1 0,-3 2 0,-7 2 0,-6 3 0,-5 2 0,0 0 0,-1-1 0,0 0 0,-1 1 0,-5 2 0,-4 2 0,-4 2 0,-4 2 0,-1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4T09:22:50.286"/>
    </inkml:context>
    <inkml:brush xml:id="br0">
      <inkml:brushProperty name="width" value="0.05" units="cm"/>
      <inkml:brushProperty name="height" value="0.05" units="cm"/>
      <inkml:brushProperty name="color" value="#E71224"/>
    </inkml:brush>
  </inkml:definitions>
  <inkml:trace contextRef="#ctx0" brushRef="#br0">0 139 24575,'1'3'0,"-1"1"0,0 3 0,1-1 0,-1 7 0,0 3 0,1 8 0,1 2 0,0-1 0,0-4 0,0-5 0,-1-9 0,2-5 0,6-8 0,12-7 0,12-6 0,-11 6 0,2 1 0,5-3 0,2-1 0,5-1 0,2 0 0,6-3 0,2 0 0,-15 7 0,1 0 0,0 0 0,15-6 0,-3 2 0,-5 3 0,-3 1 0,-9 3 0,-2 2 0,8-4 0,-14 7 0,-11 2 0,-3 2 0,-5 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4T09:23:01.254"/>
    </inkml:context>
    <inkml:brush xml:id="br0">
      <inkml:brushProperty name="width" value="0.05" units="cm"/>
      <inkml:brushProperty name="height" value="0.05" units="cm"/>
      <inkml:brushProperty name="color" value="#E71224"/>
    </inkml:brush>
  </inkml:definitions>
  <inkml:trace contextRef="#ctx0" brushRef="#br0">0 139 24575,'1'3'0,"-1"1"0,0 3 0,1-1 0,-1 7 0,0 3 0,1 8 0,1 2 0,0-1 0,0-4 0,0-5 0,-1-9 0,2-5 0,6-8 0,12-7 0,12-6 0,-11 6 0,2 1 0,5-3 0,2-1 0,5-1 0,2 0 0,6-3 0,2 0 0,-15 7 0,1 0 0,0 0 0,15-6 0,-3 2 0,-5 3 0,-3 1 0,-9 3 0,-2 2 0,8-4 0,-14 7 0,-11 2 0,-3 2 0,-5 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4T09:23:06.872"/>
    </inkml:context>
    <inkml:brush xml:id="br0">
      <inkml:brushProperty name="width" value="0.05" units="cm"/>
      <inkml:brushProperty name="height" value="0.05" units="cm"/>
      <inkml:brushProperty name="color" value="#E71224"/>
    </inkml:brush>
  </inkml:definitions>
  <inkml:trace contextRef="#ctx0" brushRef="#br0">0 139 24575,'1'3'0,"-1"1"0,0 3 0,1-1 0,-1 7 0,0 3 0,1 8 0,1 2 0,0-1 0,0-4 0,0-5 0,-1-9 0,2-5 0,6-8 0,12-7 0,12-6 0,-11 6 0,2 1 0,5-3 0,2-1 0,5-1 0,2 0 0,6-3 0,2 0 0,-15 7 0,1 0 0,0 0 0,15-6 0,-3 2 0,-5 3 0,-3 1 0,-9 3 0,-2 2 0,8-4 0,-14 7 0,-11 2 0,-3 2 0,-5 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4T09:23:11.693"/>
    </inkml:context>
    <inkml:brush xml:id="br0">
      <inkml:brushProperty name="width" value="0.05" units="cm"/>
      <inkml:brushProperty name="height" value="0.05" units="cm"/>
      <inkml:brushProperty name="color" value="#E71224"/>
    </inkml:brush>
  </inkml:definitions>
  <inkml:trace contextRef="#ctx0" brushRef="#br0">0 139 24575,'1'3'0,"-1"1"0,0 3 0,1-1 0,-1 7 0,0 3 0,1 8 0,1 2 0,0-1 0,0-4 0,0-5 0,-1-9 0,2-5 0,6-8 0,12-7 0,12-6 0,-11 6 0,2 1 0,5-3 0,2-1 0,5-1 0,2 0 0,6-3 0,2 0 0,-15 7 0,1 0 0,0 0 0,15-6 0,-3 2 0,-5 3 0,-3 1 0,-9 3 0,-2 2 0,8-4 0,-14 7 0,-11 2 0,-3 2 0,-5 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4T09:23:16.905"/>
    </inkml:context>
    <inkml:brush xml:id="br0">
      <inkml:brushProperty name="width" value="0.05" units="cm"/>
      <inkml:brushProperty name="height" value="0.05" units="cm"/>
      <inkml:brushProperty name="color" value="#E71224"/>
    </inkml:brush>
  </inkml:definitions>
  <inkml:trace contextRef="#ctx0" brushRef="#br0">0 139 24575,'1'3'0,"-1"1"0,0 3 0,1-1 0,-1 7 0,0 3 0,1 8 0,1 2 0,0-1 0,0-4 0,0-5 0,-1-9 0,2-5 0,6-8 0,12-7 0,12-6 0,-11 6 0,2 1 0,5-3 0,2-1 0,5-1 0,2 0 0,6-3 0,2 0 0,-15 7 0,1 0 0,0 0 0,15-6 0,-3 2 0,-5 3 0,-3 1 0,-9 3 0,-2 2 0,8-4 0,-14 7 0,-11 2 0,-3 2 0,-5 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4T09:44:56.411"/>
    </inkml:context>
    <inkml:brush xml:id="br0">
      <inkml:brushProperty name="width" value="0.05" units="cm"/>
      <inkml:brushProperty name="height" value="0.05" units="cm"/>
      <inkml:brushProperty name="color" value="#E71224"/>
    </inkml:brush>
  </inkml:definitions>
  <inkml:trace contextRef="#ctx0" brushRef="#br0">0 139 24575,'1'3'0,"-1"1"0,0 3 0,1-1 0,-1 7 0,0 3 0,1 8 0,1 2 0,0-1 0,0-4 0,0-5 0,-1-9 0,2-5 0,6-8 0,12-7 0,12-6 0,-11 6 0,2 1 0,5-3 0,2-1 0,5-1 0,2 0 0,6-3 0,2 0 0,-15 7 0,1 0 0,0 0 0,15-6 0,-3 2 0,-5 3 0,-3 1 0,-9 3 0,-2 2 0,8-4 0,-14 7 0,-11 2 0,-3 2 0,-5 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4T09:45:02.250"/>
    </inkml:context>
    <inkml:brush xml:id="br0">
      <inkml:brushProperty name="width" value="0.05" units="cm"/>
      <inkml:brushProperty name="height" value="0.05" units="cm"/>
      <inkml:brushProperty name="color" value="#E71224"/>
    </inkml:brush>
  </inkml:definitions>
  <inkml:trace contextRef="#ctx0" brushRef="#br0">0 139 24575,'1'3'0,"-1"1"0,0 3 0,1-1 0,-1 7 0,0 3 0,1 8 0,1 2 0,0-1 0,0-4 0,0-5 0,-1-9 0,2-5 0,6-8 0,12-7 0,12-6 0,-11 6 0,2 1 0,5-3 0,2-1 0,5-1 0,2 0 0,6-3 0,2 0 0,-15 7 0,1 0 0,0 0 0,15-6 0,-3 2 0,-5 3 0,-3 1 0,-9 3 0,-2 2 0,8-4 0,-14 7 0,-11 2 0,-3 2 0,-5 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4T09:45:11.969"/>
    </inkml:context>
    <inkml:brush xml:id="br0">
      <inkml:brushProperty name="width" value="0.05" units="cm"/>
      <inkml:brushProperty name="height" value="0.05" units="cm"/>
      <inkml:brushProperty name="color" value="#E71224"/>
    </inkml:brush>
  </inkml:definitions>
  <inkml:trace contextRef="#ctx0" brushRef="#br0">0 139 24575,'1'3'0,"-1"1"0,0 3 0,1-1 0,-1 7 0,0 3 0,1 8 0,1 2 0,0-1 0,0-4 0,0-5 0,-1-9 0,2-5 0,6-8 0,12-7 0,12-6 0,-11 6 0,2 1 0,5-3 0,2-1 0,5-1 0,2 0 0,6-3 0,2 0 0,-15 7 0,1 0 0,0 0 0,15-6 0,-3 2 0,-5 3 0,-3 1 0,-9 3 0,-2 2 0,8-4 0,-14 7 0,-11 2 0,-3 2 0,-5 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4T09:45:16.368"/>
    </inkml:context>
    <inkml:brush xml:id="br0">
      <inkml:brushProperty name="width" value="0.05" units="cm"/>
      <inkml:brushProperty name="height" value="0.05" units="cm"/>
      <inkml:brushProperty name="color" value="#E71224"/>
    </inkml:brush>
  </inkml:definitions>
  <inkml:trace contextRef="#ctx0" brushRef="#br0">0 139 24575,'1'3'0,"-1"1"0,0 3 0,1-1 0,-1 7 0,0 3 0,1 8 0,1 2 0,0-1 0,0-4 0,0-5 0,-1-9 0,2-5 0,6-8 0,12-7 0,12-6 0,-11 6 0,2 1 0,5-3 0,2-1 0,5-1 0,2 0 0,6-3 0,2 0 0,-15 7 0,1 0 0,0 0 0,15-6 0,-3 2 0,-5 3 0,-3 1 0,-9 3 0,-2 2 0,8-4 0,-14 7 0,-11 2 0,-3 2 0,-5 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4T09:45:22.363"/>
    </inkml:context>
    <inkml:brush xml:id="br0">
      <inkml:brushProperty name="width" value="0.05" units="cm"/>
      <inkml:brushProperty name="height" value="0.05" units="cm"/>
      <inkml:brushProperty name="color" value="#E71224"/>
    </inkml:brush>
  </inkml:definitions>
  <inkml:trace contextRef="#ctx0" brushRef="#br0">0 139 24575,'1'3'0,"-1"1"0,0 3 0,1-1 0,-1 7 0,0 3 0,1 8 0,1 2 0,0-1 0,0-4 0,0-5 0,-1-9 0,2-5 0,6-8 0,12-7 0,12-6 0,-11 6 0,2 1 0,5-3 0,2-1 0,5-1 0,2 0 0,6-3 0,2 0 0,-15 7 0,1 0 0,0 0 0,15-6 0,-3 2 0,-5 3 0,-3 1 0,-9 3 0,-2 2 0,8-4 0,-14 7 0,-11 2 0,-3 2 0,-5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2T04:18:03.580"/>
    </inkml:context>
    <inkml:brush xml:id="br0">
      <inkml:brushProperty name="width" value="0.05" units="cm"/>
      <inkml:brushProperty name="height" value="0.05" units="cm"/>
      <inkml:brushProperty name="color" value="#E71224"/>
    </inkml:brush>
  </inkml:definitions>
  <inkml:trace contextRef="#ctx0" brushRef="#br0">10 24 24575,'0'10'0,"0"5"0,0 16 0,0-11 0,0 19 0,0-17 0,0 2 0,0-4 0,0-12 0,0-2 0,-1-1 0,0 6 0,-1 5 0,0 2 0,-1-2 0,3-9 0,2-6 0,10-10 0,-2 2 0,11-6 0,-4 3 0,5-2 0,2-1 0,1-1 0,5-3 0,8-2 0,8-1 0,4 0 0,-1 3 0,-6 2 0,-4 2 0,-7 1 0,-6 0 0,-4 3 0,-7 2 0,-2 2 0,-3 1 0,-2 0 0,-2 2 0,-3 0 0,0 1 0,0-1 0,2-1 0,1 0 0,1-1 0,-1 0 0,1 1 0,1-1 0,0 0 0,1 1 0,-2 1 0,-1 1 0,-2 1 0,-2-1 0,0 0 0,2 1 0,-2-1 0,0 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4T10:22:41.040"/>
    </inkml:context>
    <inkml:brush xml:id="br0">
      <inkml:brushProperty name="width" value="0.05" units="cm"/>
      <inkml:brushProperty name="height" value="0.05" units="cm"/>
      <inkml:brushProperty name="color" value="#E71224"/>
    </inkml:brush>
  </inkml:definitions>
  <inkml:trace contextRef="#ctx0" brushRef="#br0">0 139 24575,'1'3'0,"-1"1"0,0 3 0,1-1 0,-1 7 0,0 3 0,1 8 0,1 2 0,0-1 0,0-4 0,0-5 0,-1-9 0,2-5 0,6-8 0,12-7 0,12-6 0,-11 6 0,2 1 0,5-3 0,2-1 0,5-1 0,2 0 0,6-3 0,2 0 0,-15 7 0,1 0 0,0 0 0,15-6 0,-3 2 0,-5 3 0,-3 1 0,-9 3 0,-2 2 0,8-4 0,-14 7 0,-11 2 0,-3 2 0,-5 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4T10:22:46.849"/>
    </inkml:context>
    <inkml:brush xml:id="br0">
      <inkml:brushProperty name="width" value="0.05" units="cm"/>
      <inkml:brushProperty name="height" value="0.05" units="cm"/>
      <inkml:brushProperty name="color" value="#E71224"/>
    </inkml:brush>
  </inkml:definitions>
  <inkml:trace contextRef="#ctx0" brushRef="#br0">0 139 24575,'1'3'0,"-1"1"0,0 3 0,1-1 0,-1 7 0,0 3 0,1 8 0,1 2 0,0-1 0,0-4 0,0-5 0,-1-9 0,2-5 0,6-8 0,12-7 0,12-6 0,-11 6 0,2 1 0,5-3 0,2-1 0,5-1 0,2 0 0,6-3 0,2 0 0,-15 7 0,1 0 0,0 0 0,15-6 0,-3 2 0,-5 3 0,-3 1 0,-9 3 0,-2 2 0,8-4 0,-14 7 0,-11 2 0,-3 2 0,-5 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4T10:22:53.072"/>
    </inkml:context>
    <inkml:brush xml:id="br0">
      <inkml:brushProperty name="width" value="0.05" units="cm"/>
      <inkml:brushProperty name="height" value="0.05" units="cm"/>
      <inkml:brushProperty name="color" value="#E71224"/>
    </inkml:brush>
  </inkml:definitions>
  <inkml:trace contextRef="#ctx0" brushRef="#br0">0 139 24575,'1'3'0,"-1"1"0,0 3 0,1-1 0,-1 7 0,0 3 0,1 8 0,1 2 0,0-1 0,0-4 0,0-5 0,-1-9 0,2-5 0,6-8 0,12-7 0,12-6 0,-11 6 0,2 1 0,5-3 0,2-1 0,5-1 0,2 0 0,6-3 0,2 0 0,-15 7 0,1 0 0,0 0 0,15-6 0,-3 2 0,-5 3 0,-3 1 0,-9 3 0,-2 2 0,8-4 0,-14 7 0,-11 2 0,-3 2 0,-5 1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4T10:23:49.436"/>
    </inkml:context>
    <inkml:brush xml:id="br0">
      <inkml:brushProperty name="width" value="0.05" units="cm"/>
      <inkml:brushProperty name="height" value="0.05" units="cm"/>
      <inkml:brushProperty name="color" value="#E71224"/>
    </inkml:brush>
  </inkml:definitions>
  <inkml:trace contextRef="#ctx0" brushRef="#br0">0 139 24575,'1'3'0,"-1"1"0,0 3 0,1-1 0,-1 7 0,0 3 0,1 8 0,1 2 0,0-1 0,0-4 0,0-5 0,-1-9 0,2-5 0,6-8 0,12-7 0,12-6 0,-11 6 0,2 1 0,5-3 0,2-1 0,5-1 0,2 0 0,6-3 0,2 0 0,-15 7 0,1 0 0,0 0 0,15-6 0,-3 2 0,-5 3 0,-3 1 0,-9 3 0,-2 2 0,8-4 0,-14 7 0,-11 2 0,-3 2 0,-5 1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4T10:24:24.427"/>
    </inkml:context>
    <inkml:brush xml:id="br0">
      <inkml:brushProperty name="width" value="0.05" units="cm"/>
      <inkml:brushProperty name="height" value="0.05" units="cm"/>
      <inkml:brushProperty name="color" value="#E71224"/>
    </inkml:brush>
  </inkml:definitions>
  <inkml:trace contextRef="#ctx0" brushRef="#br0">0 139 24575,'1'3'0,"-1"1"0,0 3 0,1-1 0,-1 7 0,0 3 0,1 8 0,1 2 0,0-1 0,0-4 0,0-5 0,-1-9 0,2-5 0,6-8 0,12-7 0,12-6 0,-11 6 0,2 1 0,5-3 0,2-1 0,5-1 0,2 0 0,6-3 0,2 0 0,-15 7 0,1 0 0,0 0 0,15-6 0,-3 2 0,-5 3 0,-3 1 0,-9 3 0,-2 2 0,8-4 0,-14 7 0,-11 2 0,-3 2 0,-5 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4T10:24:28.013"/>
    </inkml:context>
    <inkml:brush xml:id="br0">
      <inkml:brushProperty name="width" value="0.05" units="cm"/>
      <inkml:brushProperty name="height" value="0.05" units="cm"/>
      <inkml:brushProperty name="color" value="#E71224"/>
    </inkml:brush>
  </inkml:definitions>
  <inkml:trace contextRef="#ctx0" brushRef="#br0">0 139 24575,'1'3'0,"-1"1"0,0 3 0,1-1 0,-1 7 0,0 3 0,1 8 0,1 2 0,0-1 0,0-4 0,0-5 0,-1-9 0,2-5 0,6-8 0,12-7 0,12-6 0,-11 6 0,2 1 0,5-3 0,2-1 0,5-1 0,2 0 0,6-3 0,2 0 0,-15 7 0,1 0 0,0 0 0,15-6 0,-3 2 0,-5 3 0,-3 1 0,-9 3 0,-2 2 0,8-4 0,-14 7 0,-11 2 0,-3 2 0,-5 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4T10:24:36.325"/>
    </inkml:context>
    <inkml:brush xml:id="br0">
      <inkml:brushProperty name="width" value="0.05" units="cm"/>
      <inkml:brushProperty name="height" value="0.05" units="cm"/>
      <inkml:brushProperty name="color" value="#E71224"/>
    </inkml:brush>
  </inkml:definitions>
  <inkml:trace contextRef="#ctx0" brushRef="#br0">0 139 24575,'1'3'0,"-1"1"0,0 3 0,1-1 0,-1 7 0,0 3 0,1 8 0,1 2 0,0-1 0,0-4 0,0-5 0,-1-9 0,2-5 0,6-8 0,12-7 0,12-6 0,-11 6 0,2 1 0,5-3 0,2-1 0,5-1 0,2 0 0,6-3 0,2 0 0,-15 7 0,1 0 0,0 0 0,15-6 0,-3 2 0,-5 3 0,-3 1 0,-9 3 0,-2 2 0,8-4 0,-14 7 0,-11 2 0,-3 2 0,-5 1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4T12:06:26.878"/>
    </inkml:context>
    <inkml:brush xml:id="br0">
      <inkml:brushProperty name="width" value="0.05" units="cm"/>
      <inkml:brushProperty name="height" value="0.05" units="cm"/>
      <inkml:brushProperty name="color" value="#E71224"/>
    </inkml:brush>
  </inkml:definitions>
  <inkml:trace contextRef="#ctx0" brushRef="#br0">0 139 24575,'1'3'0,"-1"1"0,0 3 0,1-1 0,-1 7 0,0 3 0,1 8 0,1 2 0,0-1 0,0-4 0,0-5 0,-1-9 0,2-5 0,6-8 0,12-7 0,12-6 0,-11 6 0,2 1 0,5-3 0,2-1 0,5-1 0,2 0 0,6-3 0,2 0 0,-15 7 0,1 0 0,0 0 0,15-6 0,-3 2 0,-5 3 0,-3 1 0,-9 3 0,-2 2 0,8-4 0,-14 7 0,-11 2 0,-3 2 0,-5 1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4T12:06:31.724"/>
    </inkml:context>
    <inkml:brush xml:id="br0">
      <inkml:brushProperty name="width" value="0.05" units="cm"/>
      <inkml:brushProperty name="height" value="0.05" units="cm"/>
      <inkml:brushProperty name="color" value="#E71224"/>
    </inkml:brush>
  </inkml:definitions>
  <inkml:trace contextRef="#ctx0" brushRef="#br0">0 139 24575,'1'3'0,"-1"1"0,0 3 0,1-1 0,-1 7 0,0 3 0,1 8 0,1 2 0,0-1 0,0-4 0,0-5 0,-1-9 0,2-5 0,6-8 0,12-7 0,12-6 0,-11 6 0,2 1 0,5-3 0,2-1 0,5-1 0,2 0 0,6-3 0,2 0 0,-15 7 0,1 0 0,0 0 0,15-6 0,-3 2 0,-5 3 0,-3 1 0,-9 3 0,-2 2 0,8-4 0,-14 7 0,-11 2 0,-3 2 0,-5 1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4T12:06:35.105"/>
    </inkml:context>
    <inkml:brush xml:id="br0">
      <inkml:brushProperty name="width" value="0.05" units="cm"/>
      <inkml:brushProperty name="height" value="0.05" units="cm"/>
      <inkml:brushProperty name="color" value="#E71224"/>
    </inkml:brush>
  </inkml:definitions>
  <inkml:trace contextRef="#ctx0" brushRef="#br0">0 139 24575,'1'3'0,"-1"1"0,0 3 0,1-1 0,-1 7 0,0 3 0,1 8 0,1 2 0,0-1 0,0-4 0,0-5 0,-1-9 0,2-5 0,6-8 0,12-7 0,12-6 0,-11 6 0,2 1 0,5-3 0,2-1 0,5-1 0,2 0 0,6-3 0,2 0 0,-15 7 0,1 0 0,0 0 0,15-6 0,-3 2 0,-5 3 0,-3 1 0,-9 3 0,-2 2 0,8-4 0,-14 7 0,-11 2 0,-3 2 0,-5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2T04:18:05.477"/>
    </inkml:context>
    <inkml:brush xml:id="br0">
      <inkml:brushProperty name="width" value="0.05" units="cm"/>
      <inkml:brushProperty name="height" value="0.05" units="cm"/>
      <inkml:brushProperty name="color" value="#E71224"/>
    </inkml:brush>
  </inkml:definitions>
  <inkml:trace contextRef="#ctx0" brushRef="#br0">0 269 24575,'1'6'0,"-1"2"0,1 6 0,0-2 0,-1 14 0,1 5 0,1 14 0,1 6 0,1-2 0,1-8 0,-1-11 0,-2-15 0,4-11 0,11-16 0,23-14 0,24-11 0,-21 13 0,4-1 0,9-4 0,4-1 0,10-3 0,4-1 0,11-5 0,4 1 0,-28 12 0,2 1 0,-1 0 0,28-11 0,-3 3 0,-13 5 0,-4 3 0,-17 6 0,-4 2 0,14-5 0,-26 11 0,-20 6 0,-8 3 0,-9 2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4T12:06:40.064"/>
    </inkml:context>
    <inkml:brush xml:id="br0">
      <inkml:brushProperty name="width" value="0.05" units="cm"/>
      <inkml:brushProperty name="height" value="0.05" units="cm"/>
      <inkml:brushProperty name="color" value="#E71224"/>
    </inkml:brush>
  </inkml:definitions>
  <inkml:trace contextRef="#ctx0" brushRef="#br0">0 139 24575,'1'3'0,"-1"1"0,0 3 0,1-1 0,-1 7 0,0 3 0,1 8 0,1 2 0,0-1 0,0-4 0,0-5 0,-1-9 0,2-5 0,6-8 0,12-7 0,12-6 0,-11 6 0,2 1 0,5-3 0,2-1 0,5-1 0,2 0 0,6-3 0,2 0 0,-15 7 0,1 0 0,0 0 0,15-6 0,-3 2 0,-5 3 0,-3 1 0,-9 3 0,-2 2 0,8-4 0,-14 7 0,-11 2 0,-3 2 0,-5 1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4T12:06:44.292"/>
    </inkml:context>
    <inkml:brush xml:id="br0">
      <inkml:brushProperty name="width" value="0.05" units="cm"/>
      <inkml:brushProperty name="height" value="0.05" units="cm"/>
      <inkml:brushProperty name="color" value="#E71224"/>
    </inkml:brush>
  </inkml:definitions>
  <inkml:trace contextRef="#ctx0" brushRef="#br0">0 139 24575,'1'3'0,"-1"1"0,0 3 0,1-1 0,-1 7 0,0 3 0,1 8 0,1 2 0,0-1 0,0-4 0,0-5 0,-1-9 0,2-5 0,6-8 0,12-7 0,12-6 0,-11 6 0,2 1 0,5-3 0,2-1 0,5-1 0,2 0 0,6-3 0,2 0 0,-15 7 0,1 0 0,0 0 0,15-6 0,-3 2 0,-5 3 0,-3 1 0,-9 3 0,-2 2 0,8-4 0,-14 7 0,-11 2 0,-3 2 0,-5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2T04:18:08.055"/>
    </inkml:context>
    <inkml:brush xml:id="br0">
      <inkml:brushProperty name="width" value="0.05" units="cm"/>
      <inkml:brushProperty name="height" value="0.05" units="cm"/>
      <inkml:brushProperty name="color" value="#E71224"/>
    </inkml:brush>
  </inkml:definitions>
  <inkml:trace contextRef="#ctx0" brushRef="#br0">1 130 24575,'0'13'0,"0"13"0,0 24 0,0 5 0,2 4 0,1-17 0,0-13 0,0-16 0,-1-7 0,1-8 0,2-1 0,2-1 0,5-3 0,6-3 0,6-2 0,7-3 0,15-6 0,19-9 0,22-10 0,-38 16 0,1 1 0,-1-1 0,-1 0 0,39-20 0,-17 7 0,-16 10 0,-20 10 0,-17 8 0,-9 5 0,-1 0 0,6-3 0,3-1 0,1 0 0,-3 3 0,-1 2 0,1 0 0,3 0 0,-2 0 0,-6 2 0,-4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2T04:18:05.477"/>
    </inkml:context>
    <inkml:brush xml:id="br0">
      <inkml:brushProperty name="width" value="0.05" units="cm"/>
      <inkml:brushProperty name="height" value="0.05" units="cm"/>
      <inkml:brushProperty name="color" value="#E71224"/>
    </inkml:brush>
  </inkml:definitions>
  <inkml:trace contextRef="#ctx0" brushRef="#br0">0 139 24575,'1'3'0,"-1"1"0,0 3 0,1-1 0,-1 7 0,0 3 0,1 8 0,1 2 0,0-1 0,0-4 0,0-5 0,-1-9 0,2-5 0,6-8 0,12-7 0,12-6 0,-11 6 0,2 1 0,5-3 0,2-1 0,5-1 0,2 0 0,6-3 0,2 0 0,-15 7 0,1 0 0,0 0 0,15-6 0,-3 2 0,-5 3 0,-3 1 0,-9 3 0,-2 2 0,8-4 0,-14 7 0,-11 2 0,-3 2 0,-5 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4T09:10:15.940"/>
    </inkml:context>
    <inkml:brush xml:id="br0">
      <inkml:brushProperty name="width" value="0.05" units="cm"/>
      <inkml:brushProperty name="height" value="0.05" units="cm"/>
      <inkml:brushProperty name="color" value="#E71224"/>
    </inkml:brush>
  </inkml:definitions>
  <inkml:trace contextRef="#ctx0" brushRef="#br0">0 139 24575,'1'3'0,"-1"1"0,0 3 0,1-1 0,-1 7 0,0 3 0,1 8 0,1 2 0,0-1 0,0-4 0,0-5 0,-1-9 0,2-5 0,6-8 0,12-7 0,12-6 0,-11 6 0,2 1 0,5-3 0,2-1 0,5-1 0,2 0 0,6-3 0,2 0 0,-15 7 0,1 0 0,0 0 0,15-6 0,-3 2 0,-5 3 0,-3 1 0,-9 3 0,-2 2 0,8-4 0,-14 7 0,-11 2 0,-3 2 0,-5 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4T09:10:21.490"/>
    </inkml:context>
    <inkml:brush xml:id="br0">
      <inkml:brushProperty name="width" value="0.05" units="cm"/>
      <inkml:brushProperty name="height" value="0.05" units="cm"/>
      <inkml:brushProperty name="color" value="#E71224"/>
    </inkml:brush>
  </inkml:definitions>
  <inkml:trace contextRef="#ctx0" brushRef="#br0">0 139 24575,'1'3'0,"-1"1"0,0 3 0,1-1 0,-1 7 0,0 3 0,1 8 0,1 2 0,0-1 0,0-4 0,0-5 0,-1-9 0,2-5 0,6-8 0,12-7 0,12-6 0,-11 6 0,2 1 0,5-3 0,2-1 0,5-1 0,2 0 0,6-3 0,2 0 0,-15 7 0,1 0 0,0 0 0,15-6 0,-3 2 0,-5 3 0,-3 1 0,-9 3 0,-2 2 0,8-4 0,-14 7 0,-11 2 0,-3 2 0,-5 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4T09:10:28.904"/>
    </inkml:context>
    <inkml:brush xml:id="br0">
      <inkml:brushProperty name="width" value="0.05" units="cm"/>
      <inkml:brushProperty name="height" value="0.05" units="cm"/>
      <inkml:brushProperty name="color" value="#E71224"/>
    </inkml:brush>
  </inkml:definitions>
  <inkml:trace contextRef="#ctx0" brushRef="#br0">0 139 24575,'1'3'0,"-1"1"0,0 3 0,1-1 0,-1 7 0,0 3 0,1 8 0,1 2 0,0-1 0,0-4 0,0-5 0,-1-9 0,2-5 0,6-8 0,12-7 0,12-6 0,-11 6 0,2 1 0,5-3 0,2-1 0,5-1 0,2 0 0,6-3 0,2 0 0,-15 7 0,1 0 0,0 0 0,15-6 0,-3 2 0,-5 3 0,-3 1 0,-9 3 0,-2 2 0,8-4 0,-14 7 0,-11 2 0,-3 2 0,-5 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4T09:14:44.198"/>
    </inkml:context>
    <inkml:brush xml:id="br0">
      <inkml:brushProperty name="width" value="0.05" units="cm"/>
      <inkml:brushProperty name="height" value="0.05" units="cm"/>
      <inkml:brushProperty name="color" value="#E71224"/>
    </inkml:brush>
  </inkml:definitions>
  <inkml:trace contextRef="#ctx0" brushRef="#br0">0 139 24575,'1'3'0,"-1"1"0,0 3 0,1-1 0,-1 7 0,0 3 0,1 8 0,1 2 0,0-1 0,0-4 0,0-5 0,-1-9 0,2-5 0,6-8 0,12-7 0,12-6 0,-11 6 0,2 1 0,5-3 0,2-1 0,5-1 0,2 0 0,6-3 0,2 0 0,-15 7 0,1 0 0,0 0 0,15-6 0,-3 2 0,-5 3 0,-3 1 0,-9 3 0,-2 2 0,8-4 0,-14 7 0,-11 2 0,-3 2 0,-5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Times"/>
                <a:ea typeface="Times"/>
                <a:cs typeface="Times"/>
                <a:sym typeface="Times"/>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Times"/>
                <a:ea typeface="Times"/>
                <a:cs typeface="Times"/>
                <a:sym typeface="Times"/>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Times"/>
                <a:ea typeface="Times"/>
                <a:cs typeface="Times"/>
                <a:sym typeface="Times"/>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Times"/>
                <a:ea typeface="Times"/>
                <a:cs typeface="Times"/>
                <a:sym typeface="Times"/>
              </a:rPr>
              <a:t>‹#›</a:t>
            </a:fld>
            <a:endParaRPr sz="1200" b="0" i="0" u="none" strike="noStrike" cap="none">
              <a:solidFill>
                <a:schemeClr val="dk1"/>
              </a:solidFill>
              <a:latin typeface="Times"/>
              <a:ea typeface="Times"/>
              <a:cs typeface="Times"/>
              <a:sym typeface="Times"/>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bookdown.org/goknurginer/bookdown-demo/"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bioinformatics.babraham.ac.uk/projects/fastqc/"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multiqc.info/"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www.bioinformatics.babraham.ac.uk/projects/fastqc/"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multiqc.info/"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www.addgene.org/pooled-library/broadgpp-human-knockout-brunello/"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s://training.galaxyproject.org/training-material/topics/genome-annotation/tutorials/crispr-screen/tutorial.html#Doench2016"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 name="Google Shape;8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Welcome to the </a:t>
            </a:r>
            <a:r>
              <a:rPr lang="en-AU" b="1" i="0" u="sng" dirty="0">
                <a:solidFill>
                  <a:srgbClr val="348E7B"/>
                </a:solidFill>
                <a:effectLst/>
                <a:latin typeface="Roboto" panose="02000000000000000000" pitchFamily="2" charset="0"/>
                <a:hlinkClick r:id="rId3"/>
              </a:rPr>
              <a:t>Analysing CRISPR screens with MAGeCK and edgeR</a:t>
            </a:r>
            <a:r>
              <a:rPr lang="en-US" dirty="0"/>
              <a:t>, today I will discuss </a:t>
            </a:r>
            <a:r>
              <a:rPr lang="en-AU" dirty="0"/>
              <a:t>my perspective on the latest modalities of CRISPR/Cas gene editing systems. </a:t>
            </a:r>
            <a:r>
              <a:rPr lang="en-US" sz="1200" b="0" i="0" dirty="0">
                <a:solidFill>
                  <a:schemeClr val="dk1"/>
                </a:solidFill>
                <a:latin typeface="Calibri"/>
                <a:ea typeface="Calibri"/>
                <a:cs typeface="Calibri"/>
                <a:sym typeface="Calibri"/>
              </a:rPr>
              <a:t>I will focus particularly on DNA editing.</a:t>
            </a:r>
            <a:endParaRPr dirty="0"/>
          </a:p>
        </p:txBody>
      </p:sp>
      <p:sp>
        <p:nvSpPr>
          <p:cNvPr id="82" name="Google Shape;8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 name="Google Shape;242;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dirty="0">
                <a:solidFill>
                  <a:schemeClr val="dk1"/>
                </a:solidFill>
                <a:latin typeface="Calibri"/>
                <a:ea typeface="Calibri"/>
                <a:cs typeface="Calibri"/>
                <a:sym typeface="Calibri"/>
              </a:rPr>
              <a:t>Here in this pie chart we see the human genetic variants associated with disease based on the statistics from  </a:t>
            </a:r>
            <a:r>
              <a:rPr lang="en-US" sz="1200" b="0" i="0" dirty="0" err="1">
                <a:solidFill>
                  <a:schemeClr val="dk1"/>
                </a:solidFill>
                <a:latin typeface="Calibri"/>
                <a:ea typeface="Calibri"/>
                <a:cs typeface="Calibri"/>
                <a:sym typeface="Calibri"/>
              </a:rPr>
              <a:t>ClinVar</a:t>
            </a:r>
            <a:r>
              <a:rPr lang="en-US" sz="1200" b="0" i="0" dirty="0">
                <a:solidFill>
                  <a:schemeClr val="dk1"/>
                </a:solidFill>
                <a:latin typeface="Calibri"/>
                <a:ea typeface="Calibri"/>
                <a:cs typeface="Calibri"/>
                <a:sym typeface="Calibri"/>
              </a:rPr>
              <a:t> database. </a:t>
            </a:r>
          </a:p>
          <a:p>
            <a:pPr marL="0" lvl="0" indent="0" algn="l" rtl="0">
              <a:spcBef>
                <a:spcPts val="0"/>
              </a:spcBef>
              <a:spcAft>
                <a:spcPts val="0"/>
              </a:spcAft>
              <a:buNone/>
            </a:pPr>
            <a:endParaRPr lang="en-US" sz="1200" b="0" i="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b="0" i="0" dirty="0">
                <a:solidFill>
                  <a:schemeClr val="dk1"/>
                </a:solidFill>
                <a:latin typeface="Calibri"/>
                <a:ea typeface="Calibri"/>
                <a:cs typeface="Calibri"/>
                <a:sym typeface="Calibri"/>
              </a:rPr>
              <a:t>Installing or reversing pathogenic SNPs efficiently and cleanly is of great interest for the study and treatment of genetic disorders and requires a method to specifically change the sequence of an individual base pair within a vast genome.</a:t>
            </a:r>
            <a:endParaRPr dirty="0"/>
          </a:p>
          <a:p>
            <a:pPr marL="0" lvl="0" indent="0" algn="l" rtl="0">
              <a:spcBef>
                <a:spcPts val="0"/>
              </a:spcBef>
              <a:spcAft>
                <a:spcPts val="0"/>
              </a:spcAft>
              <a:buNone/>
            </a:pPr>
            <a:endParaRPr sz="1200" b="0" i="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b="0" i="0" dirty="0">
                <a:solidFill>
                  <a:schemeClr val="dk1"/>
                </a:solidFill>
                <a:latin typeface="Calibri"/>
                <a:ea typeface="Calibri"/>
                <a:cs typeface="Calibri"/>
                <a:sym typeface="Calibri"/>
              </a:rPr>
              <a:t>In the second pie chart most of the point mutations are transition mutations which can be targeted with current DNA base editors. </a:t>
            </a:r>
          </a:p>
          <a:p>
            <a:pPr marL="0" lvl="0" indent="0" algn="l" rtl="0">
              <a:spcBef>
                <a:spcPts val="0"/>
              </a:spcBef>
              <a:spcAft>
                <a:spcPts val="0"/>
              </a:spcAft>
              <a:buNone/>
            </a:pPr>
            <a:endParaRPr lang="en-US" sz="1200" b="0" i="0" dirty="0">
              <a:solidFill>
                <a:schemeClr val="dk1"/>
              </a:solidFill>
              <a:latin typeface="Calibri"/>
              <a:cs typeface="Calibri"/>
              <a:sym typeface="Calibri"/>
            </a:endParaRPr>
          </a:p>
          <a:p>
            <a:pPr marL="0" lvl="0" indent="0" algn="l" rtl="0">
              <a:spcBef>
                <a:spcPts val="0"/>
              </a:spcBef>
              <a:spcAft>
                <a:spcPts val="0"/>
              </a:spcAft>
              <a:buNone/>
            </a:pPr>
            <a:endParaRPr dirty="0"/>
          </a:p>
          <a:p>
            <a:pPr marL="0" marR="0" lvl="0" indent="0" algn="l" rtl="0">
              <a:lnSpc>
                <a:spcPct val="100000"/>
              </a:lnSpc>
              <a:spcBef>
                <a:spcPts val="0"/>
              </a:spcBef>
              <a:spcAft>
                <a:spcPts val="0"/>
              </a:spcAft>
              <a:buClr>
                <a:schemeClr val="dk1"/>
              </a:buClr>
              <a:buSzPts val="1200"/>
              <a:buFont typeface="Calibri"/>
              <a:buNone/>
            </a:pPr>
            <a:endParaRPr dirty="0"/>
          </a:p>
        </p:txBody>
      </p:sp>
      <p:sp>
        <p:nvSpPr>
          <p:cNvPr id="243" name="Google Shape;243;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1479657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1" u="none" strike="noStrike" dirty="0">
                <a:solidFill>
                  <a:schemeClr val="dk1"/>
                </a:solidFill>
                <a:latin typeface="Calibri"/>
                <a:ea typeface="Calibri"/>
                <a:cs typeface="Calibri"/>
                <a:sym typeface="Calibri"/>
              </a:rPr>
              <a:t> </a:t>
            </a:r>
            <a:r>
              <a:rPr lang="en-AU" sz="1200" b="0" i="0" u="none" strike="noStrike" cap="none" dirty="0">
                <a:solidFill>
                  <a:schemeClr val="dk1"/>
                </a:solidFill>
                <a:effectLst/>
                <a:latin typeface="Calibri"/>
                <a:ea typeface="Calibri"/>
                <a:cs typeface="Calibri"/>
                <a:sym typeface="Calibri"/>
              </a:rPr>
              <a:t>Transposase is an enzyme that binds to the end of a transposon which are known as or jumping gene that </a:t>
            </a:r>
            <a:r>
              <a:rPr lang="en-AU" sz="1200" b="1" i="0" u="none" strike="noStrike" cap="none" dirty="0">
                <a:solidFill>
                  <a:schemeClr val="dk1"/>
                </a:solidFill>
                <a:effectLst/>
                <a:latin typeface="Calibri"/>
                <a:ea typeface="Calibri"/>
                <a:cs typeface="Calibri"/>
                <a:sym typeface="Calibri"/>
              </a:rPr>
              <a:t>can change its position within a genome.</a:t>
            </a:r>
            <a:endParaRPr lang="en-AU" sz="1200" b="0" i="0" u="none" strike="noStrike" cap="none" dirty="0">
              <a:solidFill>
                <a:schemeClr val="dk1"/>
              </a:solidFill>
              <a:effectLst/>
              <a:latin typeface="Calibri"/>
              <a:cs typeface="Calibri"/>
              <a:sym typeface="Calibri"/>
            </a:endParaRPr>
          </a:p>
        </p:txBody>
      </p:sp>
      <p:sp>
        <p:nvSpPr>
          <p:cNvPr id="263" name="Google Shape;263;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Prime editing is another alternative genome editing strategy that involves targeted change in the genetic information at the specified target sites by using a fusion protein (nickase and reverse transcriptase) guided by a peg RNA (Prime Editing Guide RNA). It is one of the novel genome editing technique that can perform all possible transitions mutations (C-T T-C, G-A, A-G), transversion mutations (C-A, C-G, G-C, G-T, A-C, A-T, T-A, A-T), targeted insertions and deletions in human cells without introducing DNA double stranded breaks </a:t>
            </a:r>
            <a:endParaRPr sz="1200" b="0" i="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
        <p:nvSpPr>
          <p:cNvPr id="271" name="Google Shape;271;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9" name="Google Shape;279;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dirty="0"/>
              <a:t>My talk consists of 4 parts. In the first part </a:t>
            </a:r>
            <a:r>
              <a:rPr lang="en-US" sz="1200" dirty="0"/>
              <a:t>I will briefly describe the existing CRISPR/Cas-based systems.</a:t>
            </a:r>
            <a:r>
              <a:rPr lang="en-US" dirty="0"/>
              <a:t> In the second part of my talk, I will focus on developing a CRISPR system and in the third part I will highlight some of the computational challenges we face. Then I will introduce you the base editors and our on-going work on designing guides for those editors.</a:t>
            </a:r>
            <a:endParaRPr dirty="0"/>
          </a:p>
        </p:txBody>
      </p:sp>
      <p:sp>
        <p:nvSpPr>
          <p:cNvPr id="90" name="Google Shape;9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3892889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These are the steps a computational biologists can be involved and help you with the design your experiment to obtain high-quality throughput.</a:t>
            </a:r>
            <a:endParaRPr/>
          </a:p>
        </p:txBody>
      </p:sp>
      <p:sp>
        <p:nvSpPr>
          <p:cNvPr id="317" name="Google Shape;317;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 name="Google Shape;36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7" name="Google Shape;367;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2" name="Google Shape;37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9" name="Google Shape;379;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dirty="0">
                <a:solidFill>
                  <a:schemeClr val="dk1"/>
                </a:solidFill>
                <a:latin typeface="Calibri"/>
                <a:ea typeface="Calibri"/>
                <a:cs typeface="Calibri"/>
                <a:sym typeface="Calibri"/>
              </a:rPr>
              <a:t>dashed lines at 10% (red) and 90% (blue) data points. Density plot on the left indicates that there are quite many large counts that are far from the center of the distribution. So even the density plot is narrower than chromatin library’s density, TF has a large variation in the data.</a:t>
            </a:r>
            <a:endParaRPr dirty="0"/>
          </a:p>
          <a:p>
            <a:pPr marL="0" lvl="0" indent="0" algn="l" rtl="0">
              <a:spcBef>
                <a:spcPts val="0"/>
              </a:spcBef>
              <a:spcAft>
                <a:spcPts val="0"/>
              </a:spcAft>
              <a:buNone/>
            </a:pPr>
            <a:endParaRPr dirty="0"/>
          </a:p>
        </p:txBody>
      </p:sp>
      <p:sp>
        <p:nvSpPr>
          <p:cNvPr id="380" name="Google Shape;380;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dirty="0">
                <a:solidFill>
                  <a:schemeClr val="dk1"/>
                </a:solidFill>
                <a:latin typeface="Calibri"/>
                <a:ea typeface="Calibri"/>
                <a:cs typeface="Calibri"/>
                <a:sym typeface="Calibri"/>
              </a:rPr>
              <a:t>Not every guide is as efficient in any given biological system. For example, if 100,000 viral particles are added to one million host cells, the MOI is 0.1. if one million viral particles are added to one million cells, the MOI is 1. </a:t>
            </a:r>
            <a:endParaRPr dirty="0"/>
          </a:p>
          <a:p>
            <a:pPr marL="0" lvl="0" indent="0" algn="l" rtl="0">
              <a:spcBef>
                <a:spcPts val="0"/>
              </a:spcBef>
              <a:spcAft>
                <a:spcPts val="0"/>
              </a:spcAft>
              <a:buNone/>
            </a:pPr>
            <a:r>
              <a:rPr lang="en-US" sz="1200" b="0" i="0" dirty="0">
                <a:solidFill>
                  <a:schemeClr val="dk1"/>
                </a:solidFill>
                <a:latin typeface="Calibri"/>
                <a:ea typeface="Calibri"/>
                <a:cs typeface="Calibri"/>
                <a:sym typeface="Calibri"/>
              </a:rPr>
              <a:t>That being said, infecting at an MOI of 1.0 does </a:t>
            </a:r>
            <a:r>
              <a:rPr lang="en-US" sz="1200" b="1" i="0" dirty="0">
                <a:solidFill>
                  <a:schemeClr val="dk1"/>
                </a:solidFill>
                <a:latin typeface="Calibri"/>
                <a:ea typeface="Calibri"/>
                <a:cs typeface="Calibri"/>
                <a:sym typeface="Calibri"/>
              </a:rPr>
              <a:t>not</a:t>
            </a:r>
            <a:r>
              <a:rPr lang="en-US" sz="1200" b="0" i="0" dirty="0">
                <a:solidFill>
                  <a:schemeClr val="dk1"/>
                </a:solidFill>
                <a:latin typeface="Calibri"/>
                <a:ea typeface="Calibri"/>
                <a:cs typeface="Calibri"/>
                <a:sym typeface="Calibri"/>
              </a:rPr>
              <a:t> guarantee that all host cells will become infected/transduced.</a:t>
            </a:r>
            <a:endParaRPr dirty="0"/>
          </a:p>
        </p:txBody>
      </p:sp>
      <p:sp>
        <p:nvSpPr>
          <p:cNvPr id="391" name="Google Shape;391;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dirty="0"/>
              <a:t>My talk consists of 4 parts. In the first part </a:t>
            </a:r>
            <a:r>
              <a:rPr lang="en-US" sz="1200" dirty="0"/>
              <a:t>I will briefly describe the existing CRISPR/Cas-based systems.</a:t>
            </a:r>
            <a:r>
              <a:rPr lang="en-US" dirty="0"/>
              <a:t> In the second part of my talk, I will focus on developing a CRISPR system and in the third part I will highlight some of the computational challenges we face. Then I will introduce you the base editors and our on-going work on designing guides for those editors.</a:t>
            </a:r>
            <a:endParaRPr dirty="0"/>
          </a:p>
        </p:txBody>
      </p:sp>
      <p:sp>
        <p:nvSpPr>
          <p:cNvPr id="90" name="Google Shape;9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40916961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1" name="Google Shape;411;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dirty="0">
                <a:solidFill>
                  <a:schemeClr val="dk1"/>
                </a:solidFill>
                <a:latin typeface="Calibri"/>
                <a:ea typeface="Calibri"/>
                <a:cs typeface="Calibri"/>
                <a:sym typeface="Calibri"/>
              </a:rPr>
              <a:t>That being said, infecting at an MOI of 1.0 does </a:t>
            </a:r>
            <a:r>
              <a:rPr lang="en-US" sz="1200" b="1" i="0" dirty="0">
                <a:solidFill>
                  <a:schemeClr val="dk1"/>
                </a:solidFill>
                <a:latin typeface="Calibri"/>
                <a:ea typeface="Calibri"/>
                <a:cs typeface="Calibri"/>
                <a:sym typeface="Calibri"/>
              </a:rPr>
              <a:t>not</a:t>
            </a:r>
            <a:r>
              <a:rPr lang="en-US" sz="1200" b="0" i="0" dirty="0">
                <a:solidFill>
                  <a:schemeClr val="dk1"/>
                </a:solidFill>
                <a:latin typeface="Calibri"/>
                <a:ea typeface="Calibri"/>
                <a:cs typeface="Calibri"/>
                <a:sym typeface="Calibri"/>
              </a:rPr>
              <a:t> guarantee that all host cells will become infected/transduced.</a:t>
            </a:r>
            <a:endParaRPr dirty="0"/>
          </a:p>
        </p:txBody>
      </p:sp>
      <p:sp>
        <p:nvSpPr>
          <p:cNvPr id="412" name="Google Shape;412;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5" name="Google Shape;445;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solidFill>
                  <a:schemeClr val="dk1"/>
                </a:solidFill>
                <a:latin typeface="Calibri"/>
                <a:ea typeface="Calibri"/>
                <a:cs typeface="Calibri"/>
                <a:sym typeface="Calibri"/>
              </a:rPr>
              <a:t>Pooled screens aim to balance a reasonably high infection efficiency, so that large numbers of cells are not discarded because they were not infected, while also minimizing the number of cells that receive more than one perturbation, because multiple integrants can add noise to most pooled screens. Thus, 5% or 95% infection efficiencies are too low and too high, respectively, whereas an efficiency of 20–60% provides a good balance. </a:t>
            </a:r>
            <a:endParaRPr/>
          </a:p>
          <a:p>
            <a:pPr marL="0" lvl="0" indent="0" algn="l" rtl="0">
              <a:spcBef>
                <a:spcPts val="0"/>
              </a:spcBef>
              <a:spcAft>
                <a:spcPts val="0"/>
              </a:spcAft>
              <a:buNone/>
            </a:pPr>
            <a:endParaRPr sz="1200" b="0" i="1">
              <a:solidFill>
                <a:schemeClr val="dk1"/>
              </a:solidFill>
              <a:latin typeface="Calibri"/>
              <a:ea typeface="Calibri"/>
              <a:cs typeface="Calibri"/>
              <a:sym typeface="Calibri"/>
            </a:endParaRPr>
          </a:p>
        </p:txBody>
      </p:sp>
      <p:sp>
        <p:nvSpPr>
          <p:cNvPr id="446" name="Google Shape;446;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solidFill>
                  <a:schemeClr val="dk1"/>
                </a:solidFill>
                <a:latin typeface="Calibri"/>
                <a:ea typeface="Calibri"/>
                <a:cs typeface="Calibri"/>
                <a:sym typeface="Calibri"/>
              </a:rPr>
              <a:t>Pooled screens aim to balance a reasonably high infection efficiency, so that large numbers of cells are not discarded because they were not infected, while also minimizing the number of cells that receive more than one perturbation, because multiple integrants can add noise to most pooled screens. Thus, 5% or 95% infection efficiencies are too low and too high, respectively, whereas an efficiency of 20–60% provides a good balance. </a:t>
            </a:r>
            <a:endParaRPr/>
          </a:p>
          <a:p>
            <a:pPr marL="0" lvl="0" indent="0" algn="l" rtl="0">
              <a:spcBef>
                <a:spcPts val="0"/>
              </a:spcBef>
              <a:spcAft>
                <a:spcPts val="0"/>
              </a:spcAft>
              <a:buNone/>
            </a:pPr>
            <a:endParaRPr sz="1200" b="0" i="1">
              <a:solidFill>
                <a:schemeClr val="dk1"/>
              </a:solidFill>
              <a:latin typeface="Calibri"/>
              <a:ea typeface="Calibri"/>
              <a:cs typeface="Calibri"/>
              <a:sym typeface="Calibri"/>
            </a:endParaRPr>
          </a:p>
        </p:txBody>
      </p:sp>
      <p:sp>
        <p:nvSpPr>
          <p:cNvPr id="464" name="Google Shape;464;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0" name="Google Shape;480;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solidFill>
                  <a:schemeClr val="dk1"/>
                </a:solidFill>
                <a:latin typeface="Calibri"/>
                <a:ea typeface="Calibri"/>
                <a:cs typeface="Calibri"/>
                <a:sym typeface="Calibri"/>
              </a:rPr>
              <a:t>Pooled screens aim to balance a reasonably high infection efficiency, so that large numbers of cells are not discarded because they were not infected, while also minimizing the number of cells that receive more than one perturbation, because multiple integrants can add noise to most pooled screens. Thus, 5% or 95% infection efficiencies are too low and too high, respectively, whereas an efficiency of 20–60% provides a good balance. </a:t>
            </a:r>
            <a:endParaRPr/>
          </a:p>
          <a:p>
            <a:pPr marL="0" lvl="0" indent="0" algn="l" rtl="0">
              <a:spcBef>
                <a:spcPts val="0"/>
              </a:spcBef>
              <a:spcAft>
                <a:spcPts val="0"/>
              </a:spcAft>
              <a:buNone/>
            </a:pPr>
            <a:endParaRPr sz="1200" b="0" i="1">
              <a:solidFill>
                <a:schemeClr val="dk1"/>
              </a:solidFill>
              <a:latin typeface="Calibri"/>
              <a:ea typeface="Calibri"/>
              <a:cs typeface="Calibri"/>
              <a:sym typeface="Calibri"/>
            </a:endParaRPr>
          </a:p>
        </p:txBody>
      </p:sp>
      <p:sp>
        <p:nvSpPr>
          <p:cNvPr id="481" name="Google Shape;481;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3" name="Google Shape;433;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dirty="0">
                <a:solidFill>
                  <a:schemeClr val="dk1"/>
                </a:solidFill>
                <a:latin typeface="Calibri"/>
                <a:ea typeface="Calibri"/>
                <a:cs typeface="Calibri"/>
                <a:sym typeface="Calibri"/>
              </a:rPr>
              <a:t>To estimate the number of cells transduced, the Poisson distribution equation is needed:</a:t>
            </a:r>
            <a:endParaRPr dirty="0"/>
          </a:p>
          <a:p>
            <a:pPr marL="0" lvl="0" indent="0" algn="l" rtl="0">
              <a:spcBef>
                <a:spcPts val="0"/>
              </a:spcBef>
              <a:spcAft>
                <a:spcPts val="0"/>
              </a:spcAft>
              <a:buNone/>
            </a:pPr>
            <a:r>
              <a:rPr lang="en-US" sz="1200" b="0" i="1" dirty="0">
                <a:solidFill>
                  <a:schemeClr val="dk1"/>
                </a:solidFill>
                <a:latin typeface="Calibri"/>
                <a:ea typeface="Calibri"/>
                <a:cs typeface="Calibri"/>
                <a:sym typeface="Calibri"/>
              </a:rPr>
              <a:t>P(k) = e</a:t>
            </a:r>
            <a:r>
              <a:rPr lang="en-US" sz="1200" b="0" i="1" baseline="30000" dirty="0">
                <a:solidFill>
                  <a:schemeClr val="dk1"/>
                </a:solidFill>
                <a:latin typeface="Calibri"/>
                <a:ea typeface="Calibri"/>
                <a:cs typeface="Calibri"/>
                <a:sym typeface="Calibri"/>
              </a:rPr>
              <a:t>-</a:t>
            </a:r>
            <a:r>
              <a:rPr lang="en-US" sz="1200" b="0" i="1" baseline="30000" dirty="0" err="1">
                <a:solidFill>
                  <a:schemeClr val="dk1"/>
                </a:solidFill>
                <a:latin typeface="Calibri"/>
                <a:ea typeface="Calibri"/>
                <a:cs typeface="Calibri"/>
                <a:sym typeface="Calibri"/>
              </a:rPr>
              <a:t>λ</a:t>
            </a:r>
            <a:r>
              <a:rPr lang="en-US" sz="1200" b="0" i="1" dirty="0" err="1">
                <a:solidFill>
                  <a:schemeClr val="dk1"/>
                </a:solidFill>
                <a:latin typeface="Calibri"/>
                <a:ea typeface="Calibri"/>
                <a:cs typeface="Calibri"/>
                <a:sym typeface="Calibri"/>
              </a:rPr>
              <a:t>λ</a:t>
            </a:r>
            <a:r>
              <a:rPr lang="en-US" sz="1200" b="0" i="1" baseline="30000" dirty="0" err="1">
                <a:solidFill>
                  <a:schemeClr val="dk1"/>
                </a:solidFill>
                <a:latin typeface="Calibri"/>
                <a:ea typeface="Calibri"/>
                <a:cs typeface="Calibri"/>
                <a:sym typeface="Calibri"/>
              </a:rPr>
              <a:t>k</a:t>
            </a:r>
            <a:r>
              <a:rPr lang="en-US" sz="1200" b="0" i="1" dirty="0">
                <a:solidFill>
                  <a:schemeClr val="dk1"/>
                </a:solidFill>
                <a:latin typeface="Calibri"/>
                <a:ea typeface="Calibri"/>
                <a:cs typeface="Calibri"/>
                <a:sym typeface="Calibri"/>
              </a:rPr>
              <a:t>/k!</a:t>
            </a:r>
            <a:endParaRPr sz="1200" b="0" i="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b="0" i="1" dirty="0">
                <a:solidFill>
                  <a:schemeClr val="dk1"/>
                </a:solidFill>
                <a:latin typeface="Calibri"/>
                <a:ea typeface="Calibri"/>
                <a:cs typeface="Calibri"/>
                <a:sym typeface="Calibri"/>
              </a:rPr>
              <a:t> is the MOI</a:t>
            </a:r>
            <a:endParaRPr sz="1200" b="0" i="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b="0" i="1" dirty="0">
                <a:solidFill>
                  <a:schemeClr val="dk1"/>
                </a:solidFill>
                <a:latin typeface="Calibri"/>
                <a:ea typeface="Calibri"/>
                <a:cs typeface="Calibri"/>
                <a:sym typeface="Calibri"/>
              </a:rPr>
              <a:t>k is the number of viral particles and takes values 0, 1, 2, etc.</a:t>
            </a:r>
          </a:p>
          <a:p>
            <a:pPr marL="0" lvl="0" indent="0" algn="l" rtl="0">
              <a:spcBef>
                <a:spcPts val="0"/>
              </a:spcBef>
              <a:spcAft>
                <a:spcPts val="0"/>
              </a:spcAft>
              <a:buNone/>
            </a:pPr>
            <a:endParaRPr lang="en-US" sz="1200" b="0" i="1" dirty="0">
              <a:solidFill>
                <a:schemeClr val="dk1"/>
              </a:solidFill>
              <a:latin typeface="Calibri"/>
              <a:ea typeface="Calibri"/>
              <a:cs typeface="Calibri"/>
              <a:sym typeface="Calibri"/>
            </a:endParaRPr>
          </a:p>
          <a:p>
            <a:pPr marL="0" lvl="0" indent="0" algn="l" rtl="0">
              <a:spcBef>
                <a:spcPts val="0"/>
              </a:spcBef>
              <a:spcAft>
                <a:spcPts val="0"/>
              </a:spcAft>
              <a:buNone/>
            </a:pPr>
            <a:r>
              <a:rPr lang="en-AU" sz="1200" b="0" i="0" dirty="0">
                <a:solidFill>
                  <a:schemeClr val="dk1"/>
                </a:solidFill>
                <a:latin typeface="Calibri"/>
                <a:ea typeface="Calibri"/>
                <a:cs typeface="Calibri"/>
                <a:sym typeface="Calibri"/>
              </a:rPr>
              <a:t>&gt; exp(-0.4)*0.4^0/factorial(0)</a:t>
            </a:r>
          </a:p>
          <a:p>
            <a:pPr marL="0" lvl="0" indent="0" algn="l" rtl="0">
              <a:spcBef>
                <a:spcPts val="0"/>
              </a:spcBef>
              <a:spcAft>
                <a:spcPts val="0"/>
              </a:spcAft>
              <a:buNone/>
            </a:pPr>
            <a:r>
              <a:rPr lang="en-AU" sz="1200" b="0" i="0" dirty="0">
                <a:solidFill>
                  <a:schemeClr val="dk1"/>
                </a:solidFill>
                <a:latin typeface="Calibri"/>
                <a:ea typeface="Calibri"/>
                <a:cs typeface="Calibri"/>
                <a:sym typeface="Calibri"/>
              </a:rPr>
              <a:t>[1] 0.67032</a:t>
            </a:r>
          </a:p>
          <a:p>
            <a:pPr marL="0" lvl="0" indent="0" algn="l" rtl="0">
              <a:spcBef>
                <a:spcPts val="0"/>
              </a:spcBef>
              <a:spcAft>
                <a:spcPts val="0"/>
              </a:spcAft>
              <a:buNone/>
            </a:pPr>
            <a:r>
              <a:rPr lang="en-AU" sz="1200" b="0" i="0" dirty="0">
                <a:solidFill>
                  <a:schemeClr val="dk1"/>
                </a:solidFill>
                <a:latin typeface="Calibri"/>
                <a:ea typeface="Calibri"/>
                <a:cs typeface="Calibri"/>
                <a:sym typeface="Calibri"/>
              </a:rPr>
              <a:t>&gt; exp(-0.4)*0.4^1/factorial(1)</a:t>
            </a:r>
          </a:p>
          <a:p>
            <a:pPr marL="0" lvl="0" indent="0" algn="l" rtl="0">
              <a:spcBef>
                <a:spcPts val="0"/>
              </a:spcBef>
              <a:spcAft>
                <a:spcPts val="0"/>
              </a:spcAft>
              <a:buNone/>
            </a:pPr>
            <a:r>
              <a:rPr lang="en-AU" sz="1200" b="0" i="0" dirty="0">
                <a:solidFill>
                  <a:schemeClr val="dk1"/>
                </a:solidFill>
                <a:latin typeface="Calibri"/>
                <a:ea typeface="Calibri"/>
                <a:cs typeface="Calibri"/>
                <a:sym typeface="Calibri"/>
              </a:rPr>
              <a:t>[1] 0.268128</a:t>
            </a:r>
          </a:p>
          <a:p>
            <a:pPr marL="0" lvl="0" indent="0" algn="l" rtl="0">
              <a:spcBef>
                <a:spcPts val="0"/>
              </a:spcBef>
              <a:spcAft>
                <a:spcPts val="0"/>
              </a:spcAft>
              <a:buNone/>
            </a:pPr>
            <a:r>
              <a:rPr lang="en-AU" sz="1200" b="0" i="0" dirty="0">
                <a:solidFill>
                  <a:schemeClr val="dk1"/>
                </a:solidFill>
                <a:latin typeface="Calibri"/>
                <a:ea typeface="Calibri"/>
                <a:cs typeface="Calibri"/>
                <a:sym typeface="Calibri"/>
              </a:rPr>
              <a:t>&gt; exp(-0.4)*0.4^2/factorial(2)</a:t>
            </a:r>
          </a:p>
          <a:p>
            <a:pPr marL="0" lvl="0" indent="0" algn="l" rtl="0">
              <a:spcBef>
                <a:spcPts val="0"/>
              </a:spcBef>
              <a:spcAft>
                <a:spcPts val="0"/>
              </a:spcAft>
              <a:buNone/>
            </a:pPr>
            <a:r>
              <a:rPr lang="en-AU" sz="1200" b="0" i="0" dirty="0">
                <a:solidFill>
                  <a:schemeClr val="dk1"/>
                </a:solidFill>
                <a:latin typeface="Calibri"/>
                <a:ea typeface="Calibri"/>
                <a:cs typeface="Calibri"/>
                <a:sym typeface="Calibri"/>
              </a:rPr>
              <a:t>[1] 0.0536256</a:t>
            </a:r>
          </a:p>
          <a:p>
            <a:pPr marL="0" lvl="0" indent="0" algn="l" rtl="0">
              <a:spcBef>
                <a:spcPts val="0"/>
              </a:spcBef>
              <a:spcAft>
                <a:spcPts val="0"/>
              </a:spcAft>
              <a:buNone/>
            </a:pPr>
            <a:r>
              <a:rPr lang="en-AU" sz="1200" b="0" i="0" dirty="0">
                <a:solidFill>
                  <a:schemeClr val="dk1"/>
                </a:solidFill>
                <a:latin typeface="Calibri"/>
                <a:ea typeface="Calibri"/>
                <a:cs typeface="Calibri"/>
                <a:sym typeface="Calibri"/>
              </a:rPr>
              <a:t>&gt; exp(-0.4)*0.4^3/factorial(3)</a:t>
            </a:r>
          </a:p>
          <a:p>
            <a:pPr marL="0" lvl="0" indent="0" algn="l" rtl="0">
              <a:spcBef>
                <a:spcPts val="0"/>
              </a:spcBef>
              <a:spcAft>
                <a:spcPts val="0"/>
              </a:spcAft>
              <a:buNone/>
            </a:pPr>
            <a:r>
              <a:rPr lang="en-AU" sz="1200" b="0" i="0" dirty="0">
                <a:solidFill>
                  <a:schemeClr val="dk1"/>
                </a:solidFill>
                <a:latin typeface="Calibri"/>
                <a:ea typeface="Calibri"/>
                <a:cs typeface="Calibri"/>
                <a:sym typeface="Calibri"/>
              </a:rPr>
              <a:t>[1] 0.00715008</a:t>
            </a:r>
            <a:endParaRPr lang="en-US" sz="1200" b="0" i="1" dirty="0">
              <a:solidFill>
                <a:schemeClr val="dk1"/>
              </a:solidFill>
              <a:latin typeface="Calibri"/>
              <a:ea typeface="Calibri"/>
              <a:cs typeface="Calibri"/>
              <a:sym typeface="Calibri"/>
            </a:endParaRPr>
          </a:p>
          <a:p>
            <a:pPr marL="0" lvl="0" indent="0" algn="l" rtl="0">
              <a:spcBef>
                <a:spcPts val="0"/>
              </a:spcBef>
              <a:spcAft>
                <a:spcPts val="0"/>
              </a:spcAft>
              <a:buNone/>
            </a:pPr>
            <a:endParaRPr lang="en-US" sz="1200" b="0" i="1"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b="0" i="1" dirty="0">
                <a:solidFill>
                  <a:schemeClr val="dk1"/>
                </a:solidFill>
                <a:latin typeface="Calibri"/>
                <a:ea typeface="Calibri"/>
                <a:cs typeface="Calibri"/>
                <a:sym typeface="Calibri"/>
              </a:rPr>
              <a:t>So in the second bar chart, when the number of infected cells increase to 95% then most cells will be doubly infected.</a:t>
            </a:r>
            <a:endParaRPr sz="1200" b="0" i="0" dirty="0">
              <a:solidFill>
                <a:schemeClr val="dk1"/>
              </a:solidFill>
              <a:latin typeface="Calibri"/>
              <a:ea typeface="Calibri"/>
              <a:cs typeface="Calibri"/>
              <a:sym typeface="Calibri"/>
            </a:endParaRPr>
          </a:p>
          <a:p>
            <a:pPr marL="0" lvl="0" indent="0" algn="l" rtl="0">
              <a:spcBef>
                <a:spcPts val="0"/>
              </a:spcBef>
              <a:spcAft>
                <a:spcPts val="0"/>
              </a:spcAft>
              <a:buNone/>
            </a:pPr>
            <a:endParaRPr sz="1200" b="0" i="0" dirty="0">
              <a:solidFill>
                <a:schemeClr val="dk1"/>
              </a:solidFill>
              <a:latin typeface="Calibri"/>
              <a:ea typeface="Calibri"/>
              <a:cs typeface="Calibri"/>
              <a:sym typeface="Calibri"/>
            </a:endParaRPr>
          </a:p>
        </p:txBody>
      </p:sp>
      <p:sp>
        <p:nvSpPr>
          <p:cNvPr id="434" name="Google Shape;434;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6" name="Google Shape;496;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dirty="0">
                <a:solidFill>
                  <a:schemeClr val="dk1"/>
                </a:solidFill>
                <a:latin typeface="Calibri"/>
                <a:ea typeface="Calibri"/>
                <a:cs typeface="Calibri"/>
                <a:sym typeface="Calibri"/>
              </a:rPr>
              <a:t>A schematic of infection and cell passaging is presented. </a:t>
            </a:r>
          </a:p>
          <a:p>
            <a:pPr marL="0" lvl="0" indent="0" algn="l" rtl="0">
              <a:spcBef>
                <a:spcPts val="0"/>
              </a:spcBef>
              <a:spcAft>
                <a:spcPts val="0"/>
              </a:spcAft>
              <a:buNone/>
            </a:pPr>
            <a:r>
              <a:rPr lang="en-US" sz="1200" b="0" i="0" dirty="0">
                <a:solidFill>
                  <a:schemeClr val="dk1"/>
                </a:solidFill>
                <a:latin typeface="Calibri"/>
                <a:ea typeface="Calibri"/>
                <a:cs typeface="Calibri"/>
                <a:sym typeface="Calibri"/>
              </a:rPr>
              <a:t>PCR conditions and genomic DNA quality should be optimized to ensure that each sgRNA integrant serves as a template for amplification.</a:t>
            </a:r>
          </a:p>
          <a:p>
            <a:pPr marL="0" lvl="0" indent="0" algn="l" rtl="0">
              <a:spcBef>
                <a:spcPts val="0"/>
              </a:spcBef>
              <a:spcAft>
                <a:spcPts val="0"/>
              </a:spcAft>
              <a:buNone/>
            </a:pPr>
            <a:r>
              <a:rPr lang="en-US" sz="1200" b="0" i="0" dirty="0">
                <a:solidFill>
                  <a:schemeClr val="dk1"/>
                </a:solidFill>
                <a:latin typeface="Calibri"/>
                <a:ea typeface="Calibri"/>
                <a:cs typeface="Calibri"/>
                <a:sym typeface="Calibri"/>
              </a:rPr>
              <a:t>Representation is maintained rather than simply increasing the number of PCR cycles to achieve more product from only a fraction of the </a:t>
            </a:r>
            <a:r>
              <a:rPr lang="en-US" sz="1200" b="0" i="0" dirty="0" err="1">
                <a:solidFill>
                  <a:schemeClr val="dk1"/>
                </a:solidFill>
                <a:latin typeface="Calibri"/>
                <a:ea typeface="Calibri"/>
                <a:cs typeface="Calibri"/>
                <a:sym typeface="Calibri"/>
              </a:rPr>
              <a:t>integrants</a:t>
            </a:r>
            <a:r>
              <a:rPr lang="en-US" sz="1200" b="0" i="0" dirty="0">
                <a:solidFill>
                  <a:schemeClr val="dk1"/>
                </a:solidFill>
                <a:latin typeface="Calibri"/>
                <a:ea typeface="Calibri"/>
                <a:cs typeface="Calibri"/>
                <a:sym typeface="Calibri"/>
              </a:rPr>
              <a:t>. </a:t>
            </a:r>
            <a:endParaRPr dirty="0"/>
          </a:p>
          <a:p>
            <a:pPr marL="0" lvl="0" indent="0" algn="l" rtl="0">
              <a:spcBef>
                <a:spcPts val="0"/>
              </a:spcBef>
              <a:spcAft>
                <a:spcPts val="0"/>
              </a:spcAft>
              <a:buNone/>
            </a:pPr>
            <a:endParaRPr dirty="0"/>
          </a:p>
        </p:txBody>
      </p:sp>
      <p:sp>
        <p:nvSpPr>
          <p:cNvPr id="497" name="Google Shape;497;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2" name="Google Shape;522;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dirty="0">
                <a:solidFill>
                  <a:schemeClr val="dk1"/>
                </a:solidFill>
                <a:latin typeface="Calibri"/>
                <a:ea typeface="Calibri"/>
                <a:cs typeface="Calibri"/>
                <a:sym typeface="Calibri"/>
              </a:rPr>
              <a:t>An example calculation of the number of cells needed to maintain representation of the library. For a high-quality library, 300–1000-fold representation is typical. This representation should be maintained throughout the screen and during library preparation.</a:t>
            </a:r>
            <a:endParaRPr dirty="0"/>
          </a:p>
          <a:p>
            <a:pPr marL="0" lvl="0" indent="0" algn="l" rtl="0">
              <a:spcBef>
                <a:spcPts val="0"/>
              </a:spcBef>
              <a:spcAft>
                <a:spcPts val="0"/>
              </a:spcAft>
              <a:buNone/>
            </a:pPr>
            <a:endParaRPr dirty="0"/>
          </a:p>
        </p:txBody>
      </p:sp>
      <p:sp>
        <p:nvSpPr>
          <p:cNvPr id="523" name="Google Shape;523;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0" name="Google Shape;560;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1" name="Google Shape;561;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6" name="Google Shape;566;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solidFill>
                  <a:schemeClr val="dk1"/>
                </a:solidFill>
                <a:latin typeface="Calibri"/>
                <a:ea typeface="Calibri"/>
                <a:cs typeface="Calibri"/>
                <a:sym typeface="Calibri"/>
              </a:rPr>
              <a:t>mapping reads to the guide sequences in the CRISPR library and building a table of read counts</a:t>
            </a:r>
            <a:endParaRPr/>
          </a:p>
          <a:p>
            <a:pPr marL="0" lvl="0" indent="0" algn="l" rtl="0">
              <a:spcBef>
                <a:spcPts val="0"/>
              </a:spcBef>
              <a:spcAft>
                <a:spcPts val="0"/>
              </a:spcAft>
              <a:buNone/>
            </a:pP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Next-generation sequencing returns FASTQ files; during deconvolution, the number of sequencing reads per guide is counted to obtain raw read counts.</a:t>
            </a:r>
            <a:endParaRPr/>
          </a:p>
          <a:p>
            <a:pPr marL="0" lvl="0" indent="0" algn="l" rtl="0">
              <a:spcBef>
                <a:spcPts val="0"/>
              </a:spcBef>
              <a:spcAft>
                <a:spcPts val="0"/>
              </a:spcAft>
              <a:buNone/>
            </a:pP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Level of sequencing depth?After library preparation, a further consideration issequencing depth. The necessary sequencing depthrequired to achieve adequate interrogation of thelibrary complexity will be different for each CRISPRlibrary and screen. Based on data from our screens aswell as others, 1–29107reads is more than sufficientto adequately sequence a complex library of~19105elements at the plasmid or baseline infected cell popu-lation level. In the case of positive selection screenwith strong selective pressure, useful results can beobtained with only a few million reads. However, neg-ative selection screens, where most cells survive andchanges in representation may be subtle, may requiremuch deeper sequencing up to 19108reads.</a:t>
            </a:r>
            <a:endParaRPr/>
          </a:p>
        </p:txBody>
      </p:sp>
      <p:sp>
        <p:nvSpPr>
          <p:cNvPr id="567" name="Google Shape;567;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7" name="Google Shape;607;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dirty="0">
                <a:solidFill>
                  <a:schemeClr val="dk1"/>
                </a:solidFill>
                <a:latin typeface="Calibri"/>
                <a:ea typeface="Calibri"/>
                <a:cs typeface="Calibri"/>
                <a:sym typeface="Calibri"/>
              </a:rPr>
              <a:t>Next-generation sequencing returns FASTQ files; during deconvolution, the number of sequencing reads per guide is counted to obtain raw read counts.</a:t>
            </a:r>
            <a:endParaRPr dirty="0"/>
          </a:p>
          <a:p>
            <a:pPr marL="0" lvl="0" indent="0" algn="l" rtl="0">
              <a:spcBef>
                <a:spcPts val="0"/>
              </a:spcBef>
              <a:spcAft>
                <a:spcPts val="0"/>
              </a:spcAft>
              <a:buNone/>
            </a:pPr>
            <a:endParaRPr sz="1200" b="0" i="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b="0" i="0" dirty="0">
                <a:solidFill>
                  <a:schemeClr val="dk1"/>
                </a:solidFill>
                <a:latin typeface="Calibri"/>
                <a:ea typeface="Calibri"/>
                <a:cs typeface="Calibri"/>
                <a:sym typeface="Calibri"/>
              </a:rPr>
              <a:t>Level of sequencing </a:t>
            </a:r>
            <a:r>
              <a:rPr lang="en-US" sz="1200" b="0" i="0" dirty="0" err="1">
                <a:solidFill>
                  <a:schemeClr val="dk1"/>
                </a:solidFill>
                <a:latin typeface="Calibri"/>
                <a:ea typeface="Calibri"/>
                <a:cs typeface="Calibri"/>
                <a:sym typeface="Calibri"/>
              </a:rPr>
              <a:t>depth?After</a:t>
            </a:r>
            <a:r>
              <a:rPr lang="en-US" sz="1200" b="0" i="0" dirty="0">
                <a:solidFill>
                  <a:schemeClr val="dk1"/>
                </a:solidFill>
                <a:latin typeface="Calibri"/>
                <a:ea typeface="Calibri"/>
                <a:cs typeface="Calibri"/>
                <a:sym typeface="Calibri"/>
              </a:rPr>
              <a:t> library preparation, a further consideration </a:t>
            </a:r>
            <a:r>
              <a:rPr lang="en-US" sz="1200" b="0" i="0" dirty="0" err="1">
                <a:solidFill>
                  <a:schemeClr val="dk1"/>
                </a:solidFill>
                <a:latin typeface="Calibri"/>
                <a:ea typeface="Calibri"/>
                <a:cs typeface="Calibri"/>
                <a:sym typeface="Calibri"/>
              </a:rPr>
              <a:t>issequencing</a:t>
            </a:r>
            <a:r>
              <a:rPr lang="en-US" sz="1200" b="0" i="0" dirty="0">
                <a:solidFill>
                  <a:schemeClr val="dk1"/>
                </a:solidFill>
                <a:latin typeface="Calibri"/>
                <a:ea typeface="Calibri"/>
                <a:cs typeface="Calibri"/>
                <a:sym typeface="Calibri"/>
              </a:rPr>
              <a:t> depth. The necessary sequencing </a:t>
            </a:r>
            <a:r>
              <a:rPr lang="en-US" sz="1200" b="0" i="0" dirty="0" err="1">
                <a:solidFill>
                  <a:schemeClr val="dk1"/>
                </a:solidFill>
                <a:latin typeface="Calibri"/>
                <a:ea typeface="Calibri"/>
                <a:cs typeface="Calibri"/>
                <a:sym typeface="Calibri"/>
              </a:rPr>
              <a:t>depthrequired</a:t>
            </a:r>
            <a:r>
              <a:rPr lang="en-US" sz="1200" b="0" i="0" dirty="0">
                <a:solidFill>
                  <a:schemeClr val="dk1"/>
                </a:solidFill>
                <a:latin typeface="Calibri"/>
                <a:ea typeface="Calibri"/>
                <a:cs typeface="Calibri"/>
                <a:sym typeface="Calibri"/>
              </a:rPr>
              <a:t> to achieve adequate interrogation of </a:t>
            </a:r>
            <a:r>
              <a:rPr lang="en-US" sz="1200" b="0" i="0" dirty="0" err="1">
                <a:solidFill>
                  <a:schemeClr val="dk1"/>
                </a:solidFill>
                <a:latin typeface="Calibri"/>
                <a:ea typeface="Calibri"/>
                <a:cs typeface="Calibri"/>
                <a:sym typeface="Calibri"/>
              </a:rPr>
              <a:t>thelibrary</a:t>
            </a:r>
            <a:r>
              <a:rPr lang="en-US" sz="1200" b="0" i="0" dirty="0">
                <a:solidFill>
                  <a:schemeClr val="dk1"/>
                </a:solidFill>
                <a:latin typeface="Calibri"/>
                <a:ea typeface="Calibri"/>
                <a:cs typeface="Calibri"/>
                <a:sym typeface="Calibri"/>
              </a:rPr>
              <a:t> complexity will be different for each </a:t>
            </a:r>
            <a:r>
              <a:rPr lang="en-US" sz="1200" b="0" i="0" dirty="0" err="1">
                <a:solidFill>
                  <a:schemeClr val="dk1"/>
                </a:solidFill>
                <a:latin typeface="Calibri"/>
                <a:ea typeface="Calibri"/>
                <a:cs typeface="Calibri"/>
                <a:sym typeface="Calibri"/>
              </a:rPr>
              <a:t>CRISPRlibrary</a:t>
            </a:r>
            <a:r>
              <a:rPr lang="en-US" sz="1200" b="0" i="0" dirty="0">
                <a:solidFill>
                  <a:schemeClr val="dk1"/>
                </a:solidFill>
                <a:latin typeface="Calibri"/>
                <a:ea typeface="Calibri"/>
                <a:cs typeface="Calibri"/>
                <a:sym typeface="Calibri"/>
              </a:rPr>
              <a:t> and screen. Based on data from our screens </a:t>
            </a:r>
            <a:r>
              <a:rPr lang="en-US" sz="1200" b="0" i="0" dirty="0" err="1">
                <a:solidFill>
                  <a:schemeClr val="dk1"/>
                </a:solidFill>
                <a:latin typeface="Calibri"/>
                <a:ea typeface="Calibri"/>
                <a:cs typeface="Calibri"/>
                <a:sym typeface="Calibri"/>
              </a:rPr>
              <a:t>aswell</a:t>
            </a:r>
            <a:r>
              <a:rPr lang="en-US" sz="1200" b="0" i="0" dirty="0">
                <a:solidFill>
                  <a:schemeClr val="dk1"/>
                </a:solidFill>
                <a:latin typeface="Calibri"/>
                <a:ea typeface="Calibri"/>
                <a:cs typeface="Calibri"/>
                <a:sym typeface="Calibri"/>
              </a:rPr>
              <a:t> as others, 1–29107reads is more than </a:t>
            </a:r>
            <a:r>
              <a:rPr lang="en-US" sz="1200" b="0" i="0" dirty="0" err="1">
                <a:solidFill>
                  <a:schemeClr val="dk1"/>
                </a:solidFill>
                <a:latin typeface="Calibri"/>
                <a:ea typeface="Calibri"/>
                <a:cs typeface="Calibri"/>
                <a:sym typeface="Calibri"/>
              </a:rPr>
              <a:t>sufficientto</a:t>
            </a:r>
            <a:r>
              <a:rPr lang="en-US" sz="1200" b="0" i="0" dirty="0">
                <a:solidFill>
                  <a:schemeClr val="dk1"/>
                </a:solidFill>
                <a:latin typeface="Calibri"/>
                <a:ea typeface="Calibri"/>
                <a:cs typeface="Calibri"/>
                <a:sym typeface="Calibri"/>
              </a:rPr>
              <a:t> adequately sequence a complex library of~19105elements at the plasmid or baseline infected cell </a:t>
            </a:r>
            <a:r>
              <a:rPr lang="en-US" sz="1200" b="0" i="0" dirty="0" err="1">
                <a:solidFill>
                  <a:schemeClr val="dk1"/>
                </a:solidFill>
                <a:latin typeface="Calibri"/>
                <a:ea typeface="Calibri"/>
                <a:cs typeface="Calibri"/>
                <a:sym typeface="Calibri"/>
              </a:rPr>
              <a:t>popu-lation</a:t>
            </a:r>
            <a:r>
              <a:rPr lang="en-US" sz="1200" b="0" i="0" dirty="0">
                <a:solidFill>
                  <a:schemeClr val="dk1"/>
                </a:solidFill>
                <a:latin typeface="Calibri"/>
                <a:ea typeface="Calibri"/>
                <a:cs typeface="Calibri"/>
                <a:sym typeface="Calibri"/>
              </a:rPr>
              <a:t> level. In the case of positive selection </a:t>
            </a:r>
            <a:r>
              <a:rPr lang="en-US" sz="1200" b="0" i="0" dirty="0" err="1">
                <a:solidFill>
                  <a:schemeClr val="dk1"/>
                </a:solidFill>
                <a:latin typeface="Calibri"/>
                <a:ea typeface="Calibri"/>
                <a:cs typeface="Calibri"/>
                <a:sym typeface="Calibri"/>
              </a:rPr>
              <a:t>screenwith</a:t>
            </a:r>
            <a:r>
              <a:rPr lang="en-US" sz="1200" b="0" i="0" dirty="0">
                <a:solidFill>
                  <a:schemeClr val="dk1"/>
                </a:solidFill>
                <a:latin typeface="Calibri"/>
                <a:ea typeface="Calibri"/>
                <a:cs typeface="Calibri"/>
                <a:sym typeface="Calibri"/>
              </a:rPr>
              <a:t> strong selective pressure, useful results can </a:t>
            </a:r>
            <a:r>
              <a:rPr lang="en-US" sz="1200" b="0" i="0" dirty="0" err="1">
                <a:solidFill>
                  <a:schemeClr val="dk1"/>
                </a:solidFill>
                <a:latin typeface="Calibri"/>
                <a:ea typeface="Calibri"/>
                <a:cs typeface="Calibri"/>
                <a:sym typeface="Calibri"/>
              </a:rPr>
              <a:t>beobtained</a:t>
            </a:r>
            <a:r>
              <a:rPr lang="en-US" sz="1200" b="0" i="0" dirty="0">
                <a:solidFill>
                  <a:schemeClr val="dk1"/>
                </a:solidFill>
                <a:latin typeface="Calibri"/>
                <a:ea typeface="Calibri"/>
                <a:cs typeface="Calibri"/>
                <a:sym typeface="Calibri"/>
              </a:rPr>
              <a:t> with only a few million reads. However, neg-</a:t>
            </a:r>
            <a:r>
              <a:rPr lang="en-US" sz="1200" b="0" i="0" dirty="0" err="1">
                <a:solidFill>
                  <a:schemeClr val="dk1"/>
                </a:solidFill>
                <a:latin typeface="Calibri"/>
                <a:ea typeface="Calibri"/>
                <a:cs typeface="Calibri"/>
                <a:sym typeface="Calibri"/>
              </a:rPr>
              <a:t>ative</a:t>
            </a:r>
            <a:r>
              <a:rPr lang="en-US" sz="1200" b="0" i="0" dirty="0">
                <a:solidFill>
                  <a:schemeClr val="dk1"/>
                </a:solidFill>
                <a:latin typeface="Calibri"/>
                <a:ea typeface="Calibri"/>
                <a:cs typeface="Calibri"/>
                <a:sym typeface="Calibri"/>
              </a:rPr>
              <a:t> selection screens, where most cells survive </a:t>
            </a:r>
            <a:r>
              <a:rPr lang="en-US" sz="1200" b="0" i="0" dirty="0" err="1">
                <a:solidFill>
                  <a:schemeClr val="dk1"/>
                </a:solidFill>
                <a:latin typeface="Calibri"/>
                <a:ea typeface="Calibri"/>
                <a:cs typeface="Calibri"/>
                <a:sym typeface="Calibri"/>
              </a:rPr>
              <a:t>andchanges</a:t>
            </a:r>
            <a:r>
              <a:rPr lang="en-US" sz="1200" b="0" i="0" dirty="0">
                <a:solidFill>
                  <a:schemeClr val="dk1"/>
                </a:solidFill>
                <a:latin typeface="Calibri"/>
                <a:ea typeface="Calibri"/>
                <a:cs typeface="Calibri"/>
                <a:sym typeface="Calibri"/>
              </a:rPr>
              <a:t> in representation may be subtle, may </a:t>
            </a:r>
            <a:r>
              <a:rPr lang="en-US" sz="1200" b="0" i="0" dirty="0" err="1">
                <a:solidFill>
                  <a:schemeClr val="dk1"/>
                </a:solidFill>
                <a:latin typeface="Calibri"/>
                <a:ea typeface="Calibri"/>
                <a:cs typeface="Calibri"/>
                <a:sym typeface="Calibri"/>
              </a:rPr>
              <a:t>requiremuch</a:t>
            </a:r>
            <a:r>
              <a:rPr lang="en-US" sz="1200" b="0" i="0" dirty="0">
                <a:solidFill>
                  <a:schemeClr val="dk1"/>
                </a:solidFill>
                <a:latin typeface="Calibri"/>
                <a:ea typeface="Calibri"/>
                <a:cs typeface="Calibri"/>
                <a:sym typeface="Calibri"/>
              </a:rPr>
              <a:t> deeper sequencing up to 19108reads.</a:t>
            </a:r>
            <a:endParaRPr dirty="0"/>
          </a:p>
        </p:txBody>
      </p:sp>
      <p:sp>
        <p:nvSpPr>
          <p:cNvPr id="608" name="Google Shape;608;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dirty="0"/>
              <a:t>My talk consists of 4 parts. In the first part </a:t>
            </a:r>
            <a:r>
              <a:rPr lang="en-US" sz="1200" dirty="0"/>
              <a:t>I will briefly describe the existing CRISPR/Cas-based systems.</a:t>
            </a:r>
            <a:r>
              <a:rPr lang="en-US" dirty="0"/>
              <a:t> In the second part of my talk, I will focus on developing a CRISPR system and in the third part I will highlight some of the computational challenges we face. Then I will introduce you the base editors and our on-going work on designing guides for those editors.</a:t>
            </a:r>
            <a:endParaRPr dirty="0"/>
          </a:p>
        </p:txBody>
      </p:sp>
      <p:sp>
        <p:nvSpPr>
          <p:cNvPr id="90" name="Google Shape;9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36916938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7" name="Google Shape;637;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solidFill>
                  <a:schemeClr val="dk1"/>
                </a:solidFill>
                <a:latin typeface="Calibri"/>
                <a:ea typeface="Calibri"/>
                <a:cs typeface="Calibri"/>
                <a:sym typeface="Calibri"/>
              </a:rPr>
              <a:t>The goal of library size normalization is </a:t>
            </a:r>
            <a:r>
              <a:rPr lang="en-US" sz="1200" b="1" i="0">
                <a:solidFill>
                  <a:schemeClr val="dk1"/>
                </a:solidFill>
                <a:latin typeface="Calibri"/>
                <a:ea typeface="Calibri"/>
                <a:cs typeface="Calibri"/>
                <a:sym typeface="Calibri"/>
              </a:rPr>
              <a:t>to make the library sizes comparable by scaling raw read counts in each sample by a single sample-specific factor reflecting its library size</a:t>
            </a:r>
            <a:r>
              <a:rPr lang="en-US" sz="1200" b="0" i="0">
                <a:solidFill>
                  <a:schemeClr val="dk1"/>
                </a:solidFill>
                <a:latin typeface="Calibri"/>
                <a:ea typeface="Calibri"/>
                <a:cs typeface="Calibri"/>
                <a:sym typeface="Calibri"/>
              </a:rPr>
              <a:t>.</a:t>
            </a:r>
            <a:endParaRPr/>
          </a:p>
          <a:p>
            <a:pPr marL="0" lvl="0" indent="0" algn="l" rtl="0">
              <a:spcBef>
                <a:spcPts val="0"/>
              </a:spcBef>
              <a:spcAft>
                <a:spcPts val="0"/>
              </a:spcAft>
              <a:buNone/>
            </a:pP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Next-generation sequencing returns FASTQ files; during deconvolution, the number of sequencing reads per guide is counted to obtain raw read counts.</a:t>
            </a:r>
            <a:endParaRPr/>
          </a:p>
          <a:p>
            <a:pPr marL="0" lvl="0" indent="0" algn="l" rtl="0">
              <a:spcBef>
                <a:spcPts val="0"/>
              </a:spcBef>
              <a:spcAft>
                <a:spcPts val="0"/>
              </a:spcAft>
              <a:buNone/>
            </a:pP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Level of sequencing depth?After library preparation, a further consideration issequencing depth. The necessary sequencing depthrequired to achieve adequate interrogation of thelibrary complexity will be different for each CRISPRlibrary and screen. Based on data from our screens aswell as others, 1–29107reads is more than sufficientto adequately sequence a complex library of~19105elements at the plasmid or baseline infected cell popu-lation level. In the case of positive selection screenwith strong selective pressure, useful results can beobtained with only a few million reads. However, neg-ative selection screens, where most cells survive andchanges in representation may be subtle, may requiremuch deeper sequencing up to 19108reads.</a:t>
            </a:r>
            <a:endParaRPr/>
          </a:p>
        </p:txBody>
      </p:sp>
      <p:sp>
        <p:nvSpPr>
          <p:cNvPr id="638" name="Google Shape;638;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8" name="Google Shape;678;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dirty="0">
                <a:solidFill>
                  <a:schemeClr val="dk1"/>
                </a:solidFill>
                <a:latin typeface="Calibri"/>
                <a:ea typeface="Calibri"/>
                <a:cs typeface="Calibri"/>
                <a:sym typeface="Calibri"/>
              </a:rPr>
              <a:t>Next-generation sequencing returns FASTQ files; during deconvolution, the number of sequencing reads per guide is counted to obtain raw read counts.</a:t>
            </a:r>
            <a:endParaRPr dirty="0"/>
          </a:p>
          <a:p>
            <a:pPr marL="0" lvl="0" indent="0" algn="l" rtl="0">
              <a:spcBef>
                <a:spcPts val="0"/>
              </a:spcBef>
              <a:spcAft>
                <a:spcPts val="0"/>
              </a:spcAft>
              <a:buNone/>
            </a:pPr>
            <a:endParaRPr sz="1200" b="0" i="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b="0" i="0" dirty="0">
                <a:solidFill>
                  <a:schemeClr val="dk1"/>
                </a:solidFill>
                <a:latin typeface="Calibri"/>
                <a:ea typeface="Calibri"/>
                <a:cs typeface="Calibri"/>
                <a:sym typeface="Calibri"/>
              </a:rPr>
              <a:t>Level of sequencing </a:t>
            </a:r>
            <a:r>
              <a:rPr lang="en-US" sz="1200" b="0" i="0" dirty="0" err="1">
                <a:solidFill>
                  <a:schemeClr val="dk1"/>
                </a:solidFill>
                <a:latin typeface="Calibri"/>
                <a:ea typeface="Calibri"/>
                <a:cs typeface="Calibri"/>
                <a:sym typeface="Calibri"/>
              </a:rPr>
              <a:t>depth?After</a:t>
            </a:r>
            <a:r>
              <a:rPr lang="en-US" sz="1200" b="0" i="0" dirty="0">
                <a:solidFill>
                  <a:schemeClr val="dk1"/>
                </a:solidFill>
                <a:latin typeface="Calibri"/>
                <a:ea typeface="Calibri"/>
                <a:cs typeface="Calibri"/>
                <a:sym typeface="Calibri"/>
              </a:rPr>
              <a:t> library preparation, a further consideration </a:t>
            </a:r>
            <a:r>
              <a:rPr lang="en-US" sz="1200" b="0" i="0" dirty="0" err="1">
                <a:solidFill>
                  <a:schemeClr val="dk1"/>
                </a:solidFill>
                <a:latin typeface="Calibri"/>
                <a:ea typeface="Calibri"/>
                <a:cs typeface="Calibri"/>
                <a:sym typeface="Calibri"/>
              </a:rPr>
              <a:t>issequencing</a:t>
            </a:r>
            <a:r>
              <a:rPr lang="en-US" sz="1200" b="0" i="0" dirty="0">
                <a:solidFill>
                  <a:schemeClr val="dk1"/>
                </a:solidFill>
                <a:latin typeface="Calibri"/>
                <a:ea typeface="Calibri"/>
                <a:cs typeface="Calibri"/>
                <a:sym typeface="Calibri"/>
              </a:rPr>
              <a:t> depth. The necessary sequencing </a:t>
            </a:r>
            <a:r>
              <a:rPr lang="en-US" sz="1200" b="0" i="0" dirty="0" err="1">
                <a:solidFill>
                  <a:schemeClr val="dk1"/>
                </a:solidFill>
                <a:latin typeface="Calibri"/>
                <a:ea typeface="Calibri"/>
                <a:cs typeface="Calibri"/>
                <a:sym typeface="Calibri"/>
              </a:rPr>
              <a:t>depthrequired</a:t>
            </a:r>
            <a:r>
              <a:rPr lang="en-US" sz="1200" b="0" i="0" dirty="0">
                <a:solidFill>
                  <a:schemeClr val="dk1"/>
                </a:solidFill>
                <a:latin typeface="Calibri"/>
                <a:ea typeface="Calibri"/>
                <a:cs typeface="Calibri"/>
                <a:sym typeface="Calibri"/>
              </a:rPr>
              <a:t> to achieve adequate interrogation of </a:t>
            </a:r>
            <a:r>
              <a:rPr lang="en-US" sz="1200" b="0" i="0" dirty="0" err="1">
                <a:solidFill>
                  <a:schemeClr val="dk1"/>
                </a:solidFill>
                <a:latin typeface="Calibri"/>
                <a:ea typeface="Calibri"/>
                <a:cs typeface="Calibri"/>
                <a:sym typeface="Calibri"/>
              </a:rPr>
              <a:t>thelibrary</a:t>
            </a:r>
            <a:r>
              <a:rPr lang="en-US" sz="1200" b="0" i="0" dirty="0">
                <a:solidFill>
                  <a:schemeClr val="dk1"/>
                </a:solidFill>
                <a:latin typeface="Calibri"/>
                <a:ea typeface="Calibri"/>
                <a:cs typeface="Calibri"/>
                <a:sym typeface="Calibri"/>
              </a:rPr>
              <a:t> complexity will be different for each </a:t>
            </a:r>
            <a:r>
              <a:rPr lang="en-US" sz="1200" b="0" i="0" dirty="0" err="1">
                <a:solidFill>
                  <a:schemeClr val="dk1"/>
                </a:solidFill>
                <a:latin typeface="Calibri"/>
                <a:ea typeface="Calibri"/>
                <a:cs typeface="Calibri"/>
                <a:sym typeface="Calibri"/>
              </a:rPr>
              <a:t>CRISPRlibrary</a:t>
            </a:r>
            <a:r>
              <a:rPr lang="en-US" sz="1200" b="0" i="0" dirty="0">
                <a:solidFill>
                  <a:schemeClr val="dk1"/>
                </a:solidFill>
                <a:latin typeface="Calibri"/>
                <a:ea typeface="Calibri"/>
                <a:cs typeface="Calibri"/>
                <a:sym typeface="Calibri"/>
              </a:rPr>
              <a:t> and screen. Based on data from our screens </a:t>
            </a:r>
            <a:r>
              <a:rPr lang="en-US" sz="1200" b="0" i="0" dirty="0" err="1">
                <a:solidFill>
                  <a:schemeClr val="dk1"/>
                </a:solidFill>
                <a:latin typeface="Calibri"/>
                <a:ea typeface="Calibri"/>
                <a:cs typeface="Calibri"/>
                <a:sym typeface="Calibri"/>
              </a:rPr>
              <a:t>aswell</a:t>
            </a:r>
            <a:r>
              <a:rPr lang="en-US" sz="1200" b="0" i="0" dirty="0">
                <a:solidFill>
                  <a:schemeClr val="dk1"/>
                </a:solidFill>
                <a:latin typeface="Calibri"/>
                <a:ea typeface="Calibri"/>
                <a:cs typeface="Calibri"/>
                <a:sym typeface="Calibri"/>
              </a:rPr>
              <a:t> as others, 1–29107reads is more than </a:t>
            </a:r>
            <a:r>
              <a:rPr lang="en-US" sz="1200" b="0" i="0" dirty="0" err="1">
                <a:solidFill>
                  <a:schemeClr val="dk1"/>
                </a:solidFill>
                <a:latin typeface="Calibri"/>
                <a:ea typeface="Calibri"/>
                <a:cs typeface="Calibri"/>
                <a:sym typeface="Calibri"/>
              </a:rPr>
              <a:t>sufficientto</a:t>
            </a:r>
            <a:r>
              <a:rPr lang="en-US" sz="1200" b="0" i="0" dirty="0">
                <a:solidFill>
                  <a:schemeClr val="dk1"/>
                </a:solidFill>
                <a:latin typeface="Calibri"/>
                <a:ea typeface="Calibri"/>
                <a:cs typeface="Calibri"/>
                <a:sym typeface="Calibri"/>
              </a:rPr>
              <a:t> adequately sequence a complex library of~19105elements at the plasmid or baseline infected cell </a:t>
            </a:r>
            <a:r>
              <a:rPr lang="en-US" sz="1200" b="0" i="0" dirty="0" err="1">
                <a:solidFill>
                  <a:schemeClr val="dk1"/>
                </a:solidFill>
                <a:latin typeface="Calibri"/>
                <a:ea typeface="Calibri"/>
                <a:cs typeface="Calibri"/>
                <a:sym typeface="Calibri"/>
              </a:rPr>
              <a:t>popu-lation</a:t>
            </a:r>
            <a:r>
              <a:rPr lang="en-US" sz="1200" b="0" i="0" dirty="0">
                <a:solidFill>
                  <a:schemeClr val="dk1"/>
                </a:solidFill>
                <a:latin typeface="Calibri"/>
                <a:ea typeface="Calibri"/>
                <a:cs typeface="Calibri"/>
                <a:sym typeface="Calibri"/>
              </a:rPr>
              <a:t> level. In the case of positive selection </a:t>
            </a:r>
            <a:r>
              <a:rPr lang="en-US" sz="1200" b="0" i="0" dirty="0" err="1">
                <a:solidFill>
                  <a:schemeClr val="dk1"/>
                </a:solidFill>
                <a:latin typeface="Calibri"/>
                <a:ea typeface="Calibri"/>
                <a:cs typeface="Calibri"/>
                <a:sym typeface="Calibri"/>
              </a:rPr>
              <a:t>screenwith</a:t>
            </a:r>
            <a:r>
              <a:rPr lang="en-US" sz="1200" b="0" i="0" dirty="0">
                <a:solidFill>
                  <a:schemeClr val="dk1"/>
                </a:solidFill>
                <a:latin typeface="Calibri"/>
                <a:ea typeface="Calibri"/>
                <a:cs typeface="Calibri"/>
                <a:sym typeface="Calibri"/>
              </a:rPr>
              <a:t> strong selective pressure, useful results can </a:t>
            </a:r>
            <a:r>
              <a:rPr lang="en-US" sz="1200" b="0" i="0" dirty="0" err="1">
                <a:solidFill>
                  <a:schemeClr val="dk1"/>
                </a:solidFill>
                <a:latin typeface="Calibri"/>
                <a:ea typeface="Calibri"/>
                <a:cs typeface="Calibri"/>
                <a:sym typeface="Calibri"/>
              </a:rPr>
              <a:t>beobtained</a:t>
            </a:r>
            <a:r>
              <a:rPr lang="en-US" sz="1200" b="0" i="0" dirty="0">
                <a:solidFill>
                  <a:schemeClr val="dk1"/>
                </a:solidFill>
                <a:latin typeface="Calibri"/>
                <a:ea typeface="Calibri"/>
                <a:cs typeface="Calibri"/>
                <a:sym typeface="Calibri"/>
              </a:rPr>
              <a:t> with only a few million reads. However, neg-</a:t>
            </a:r>
            <a:r>
              <a:rPr lang="en-US" sz="1200" b="0" i="0" dirty="0" err="1">
                <a:solidFill>
                  <a:schemeClr val="dk1"/>
                </a:solidFill>
                <a:latin typeface="Calibri"/>
                <a:ea typeface="Calibri"/>
                <a:cs typeface="Calibri"/>
                <a:sym typeface="Calibri"/>
              </a:rPr>
              <a:t>ative</a:t>
            </a:r>
            <a:r>
              <a:rPr lang="en-US" sz="1200" b="0" i="0" dirty="0">
                <a:solidFill>
                  <a:schemeClr val="dk1"/>
                </a:solidFill>
                <a:latin typeface="Calibri"/>
                <a:ea typeface="Calibri"/>
                <a:cs typeface="Calibri"/>
                <a:sym typeface="Calibri"/>
              </a:rPr>
              <a:t> selection screens, where most cells survive </a:t>
            </a:r>
            <a:r>
              <a:rPr lang="en-US" sz="1200" b="0" i="0" dirty="0" err="1">
                <a:solidFill>
                  <a:schemeClr val="dk1"/>
                </a:solidFill>
                <a:latin typeface="Calibri"/>
                <a:ea typeface="Calibri"/>
                <a:cs typeface="Calibri"/>
                <a:sym typeface="Calibri"/>
              </a:rPr>
              <a:t>andchanges</a:t>
            </a:r>
            <a:r>
              <a:rPr lang="en-US" sz="1200" b="0" i="0" dirty="0">
                <a:solidFill>
                  <a:schemeClr val="dk1"/>
                </a:solidFill>
                <a:latin typeface="Calibri"/>
                <a:ea typeface="Calibri"/>
                <a:cs typeface="Calibri"/>
                <a:sym typeface="Calibri"/>
              </a:rPr>
              <a:t> in representation may be subtle, may </a:t>
            </a:r>
            <a:r>
              <a:rPr lang="en-US" sz="1200" b="0" i="0" dirty="0" err="1">
                <a:solidFill>
                  <a:schemeClr val="dk1"/>
                </a:solidFill>
                <a:latin typeface="Calibri"/>
                <a:ea typeface="Calibri"/>
                <a:cs typeface="Calibri"/>
                <a:sym typeface="Calibri"/>
              </a:rPr>
              <a:t>requiremuch</a:t>
            </a:r>
            <a:r>
              <a:rPr lang="en-US" sz="1200" b="0" i="0" dirty="0">
                <a:solidFill>
                  <a:schemeClr val="dk1"/>
                </a:solidFill>
                <a:latin typeface="Calibri"/>
                <a:ea typeface="Calibri"/>
                <a:cs typeface="Calibri"/>
                <a:sym typeface="Calibri"/>
              </a:rPr>
              <a:t> deeper sequencing up to 19108reads.</a:t>
            </a:r>
            <a:endParaRPr dirty="0"/>
          </a:p>
        </p:txBody>
      </p:sp>
      <p:sp>
        <p:nvSpPr>
          <p:cNvPr id="679" name="Google Shape;679;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9" name="Google Shape;719;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dirty="0">
                <a:solidFill>
                  <a:schemeClr val="dk1"/>
                </a:solidFill>
                <a:latin typeface="Calibri"/>
                <a:ea typeface="Calibri"/>
                <a:cs typeface="Calibri"/>
                <a:sym typeface="Calibri"/>
              </a:rPr>
              <a:t>Next-generation sequencing returns FASTQ files; during deconvolution, the number of sequencing reads per guide is counted to obtain raw read counts.</a:t>
            </a:r>
            <a:endParaRPr dirty="0"/>
          </a:p>
          <a:p>
            <a:pPr marL="0" lvl="0" indent="0" algn="l" rtl="0">
              <a:spcBef>
                <a:spcPts val="0"/>
              </a:spcBef>
              <a:spcAft>
                <a:spcPts val="0"/>
              </a:spcAft>
              <a:buNone/>
            </a:pPr>
            <a:endParaRPr sz="1200" b="0" i="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b="0" i="0" dirty="0">
                <a:solidFill>
                  <a:schemeClr val="dk1"/>
                </a:solidFill>
                <a:latin typeface="Calibri"/>
                <a:ea typeface="Calibri"/>
                <a:cs typeface="Calibri"/>
                <a:sym typeface="Calibri"/>
              </a:rPr>
              <a:t>Level of sequencing </a:t>
            </a:r>
            <a:r>
              <a:rPr lang="en-US" sz="1200" b="0" i="0" dirty="0" err="1">
                <a:solidFill>
                  <a:schemeClr val="dk1"/>
                </a:solidFill>
                <a:latin typeface="Calibri"/>
                <a:ea typeface="Calibri"/>
                <a:cs typeface="Calibri"/>
                <a:sym typeface="Calibri"/>
              </a:rPr>
              <a:t>depth?After</a:t>
            </a:r>
            <a:r>
              <a:rPr lang="en-US" sz="1200" b="0" i="0" dirty="0">
                <a:solidFill>
                  <a:schemeClr val="dk1"/>
                </a:solidFill>
                <a:latin typeface="Calibri"/>
                <a:ea typeface="Calibri"/>
                <a:cs typeface="Calibri"/>
                <a:sym typeface="Calibri"/>
              </a:rPr>
              <a:t> library preparation, a further consideration </a:t>
            </a:r>
            <a:r>
              <a:rPr lang="en-US" sz="1200" b="0" i="0" dirty="0" err="1">
                <a:solidFill>
                  <a:schemeClr val="dk1"/>
                </a:solidFill>
                <a:latin typeface="Calibri"/>
                <a:ea typeface="Calibri"/>
                <a:cs typeface="Calibri"/>
                <a:sym typeface="Calibri"/>
              </a:rPr>
              <a:t>issequencing</a:t>
            </a:r>
            <a:r>
              <a:rPr lang="en-US" sz="1200" b="0" i="0" dirty="0">
                <a:solidFill>
                  <a:schemeClr val="dk1"/>
                </a:solidFill>
                <a:latin typeface="Calibri"/>
                <a:ea typeface="Calibri"/>
                <a:cs typeface="Calibri"/>
                <a:sym typeface="Calibri"/>
              </a:rPr>
              <a:t> depth. The necessary sequencing </a:t>
            </a:r>
            <a:r>
              <a:rPr lang="en-US" sz="1200" b="0" i="0" dirty="0" err="1">
                <a:solidFill>
                  <a:schemeClr val="dk1"/>
                </a:solidFill>
                <a:latin typeface="Calibri"/>
                <a:ea typeface="Calibri"/>
                <a:cs typeface="Calibri"/>
                <a:sym typeface="Calibri"/>
              </a:rPr>
              <a:t>depthrequired</a:t>
            </a:r>
            <a:r>
              <a:rPr lang="en-US" sz="1200" b="0" i="0" dirty="0">
                <a:solidFill>
                  <a:schemeClr val="dk1"/>
                </a:solidFill>
                <a:latin typeface="Calibri"/>
                <a:ea typeface="Calibri"/>
                <a:cs typeface="Calibri"/>
                <a:sym typeface="Calibri"/>
              </a:rPr>
              <a:t> to achieve adequate interrogation of </a:t>
            </a:r>
            <a:r>
              <a:rPr lang="en-US" sz="1200" b="0" i="0" dirty="0" err="1">
                <a:solidFill>
                  <a:schemeClr val="dk1"/>
                </a:solidFill>
                <a:latin typeface="Calibri"/>
                <a:ea typeface="Calibri"/>
                <a:cs typeface="Calibri"/>
                <a:sym typeface="Calibri"/>
              </a:rPr>
              <a:t>thelibrary</a:t>
            </a:r>
            <a:r>
              <a:rPr lang="en-US" sz="1200" b="0" i="0" dirty="0">
                <a:solidFill>
                  <a:schemeClr val="dk1"/>
                </a:solidFill>
                <a:latin typeface="Calibri"/>
                <a:ea typeface="Calibri"/>
                <a:cs typeface="Calibri"/>
                <a:sym typeface="Calibri"/>
              </a:rPr>
              <a:t> complexity will be different for each </a:t>
            </a:r>
            <a:r>
              <a:rPr lang="en-US" sz="1200" b="0" i="0" dirty="0" err="1">
                <a:solidFill>
                  <a:schemeClr val="dk1"/>
                </a:solidFill>
                <a:latin typeface="Calibri"/>
                <a:ea typeface="Calibri"/>
                <a:cs typeface="Calibri"/>
                <a:sym typeface="Calibri"/>
              </a:rPr>
              <a:t>CRISPRlibrary</a:t>
            </a:r>
            <a:r>
              <a:rPr lang="en-US" sz="1200" b="0" i="0" dirty="0">
                <a:solidFill>
                  <a:schemeClr val="dk1"/>
                </a:solidFill>
                <a:latin typeface="Calibri"/>
                <a:ea typeface="Calibri"/>
                <a:cs typeface="Calibri"/>
                <a:sym typeface="Calibri"/>
              </a:rPr>
              <a:t> and screen. Based on data from our screens </a:t>
            </a:r>
            <a:r>
              <a:rPr lang="en-US" sz="1200" b="0" i="0" dirty="0" err="1">
                <a:solidFill>
                  <a:schemeClr val="dk1"/>
                </a:solidFill>
                <a:latin typeface="Calibri"/>
                <a:ea typeface="Calibri"/>
                <a:cs typeface="Calibri"/>
                <a:sym typeface="Calibri"/>
              </a:rPr>
              <a:t>aswell</a:t>
            </a:r>
            <a:r>
              <a:rPr lang="en-US" sz="1200" b="0" i="0" dirty="0">
                <a:solidFill>
                  <a:schemeClr val="dk1"/>
                </a:solidFill>
                <a:latin typeface="Calibri"/>
                <a:ea typeface="Calibri"/>
                <a:cs typeface="Calibri"/>
                <a:sym typeface="Calibri"/>
              </a:rPr>
              <a:t> as others, 1–29107reads is more than </a:t>
            </a:r>
            <a:r>
              <a:rPr lang="en-US" sz="1200" b="0" i="0" dirty="0" err="1">
                <a:solidFill>
                  <a:schemeClr val="dk1"/>
                </a:solidFill>
                <a:latin typeface="Calibri"/>
                <a:ea typeface="Calibri"/>
                <a:cs typeface="Calibri"/>
                <a:sym typeface="Calibri"/>
              </a:rPr>
              <a:t>sufficientto</a:t>
            </a:r>
            <a:r>
              <a:rPr lang="en-US" sz="1200" b="0" i="0" dirty="0">
                <a:solidFill>
                  <a:schemeClr val="dk1"/>
                </a:solidFill>
                <a:latin typeface="Calibri"/>
                <a:ea typeface="Calibri"/>
                <a:cs typeface="Calibri"/>
                <a:sym typeface="Calibri"/>
              </a:rPr>
              <a:t> adequately sequence a complex library of~19105elements at the plasmid or baseline infected cell </a:t>
            </a:r>
            <a:r>
              <a:rPr lang="en-US" sz="1200" b="0" i="0" dirty="0" err="1">
                <a:solidFill>
                  <a:schemeClr val="dk1"/>
                </a:solidFill>
                <a:latin typeface="Calibri"/>
                <a:ea typeface="Calibri"/>
                <a:cs typeface="Calibri"/>
                <a:sym typeface="Calibri"/>
              </a:rPr>
              <a:t>popu-lation</a:t>
            </a:r>
            <a:r>
              <a:rPr lang="en-US" sz="1200" b="0" i="0" dirty="0">
                <a:solidFill>
                  <a:schemeClr val="dk1"/>
                </a:solidFill>
                <a:latin typeface="Calibri"/>
                <a:ea typeface="Calibri"/>
                <a:cs typeface="Calibri"/>
                <a:sym typeface="Calibri"/>
              </a:rPr>
              <a:t> level. In the case of positive selection </a:t>
            </a:r>
            <a:r>
              <a:rPr lang="en-US" sz="1200" b="0" i="0" dirty="0" err="1">
                <a:solidFill>
                  <a:schemeClr val="dk1"/>
                </a:solidFill>
                <a:latin typeface="Calibri"/>
                <a:ea typeface="Calibri"/>
                <a:cs typeface="Calibri"/>
                <a:sym typeface="Calibri"/>
              </a:rPr>
              <a:t>screenwith</a:t>
            </a:r>
            <a:r>
              <a:rPr lang="en-US" sz="1200" b="0" i="0" dirty="0">
                <a:solidFill>
                  <a:schemeClr val="dk1"/>
                </a:solidFill>
                <a:latin typeface="Calibri"/>
                <a:ea typeface="Calibri"/>
                <a:cs typeface="Calibri"/>
                <a:sym typeface="Calibri"/>
              </a:rPr>
              <a:t> strong selective pressure, useful results can </a:t>
            </a:r>
            <a:r>
              <a:rPr lang="en-US" sz="1200" b="0" i="0" dirty="0" err="1">
                <a:solidFill>
                  <a:schemeClr val="dk1"/>
                </a:solidFill>
                <a:latin typeface="Calibri"/>
                <a:ea typeface="Calibri"/>
                <a:cs typeface="Calibri"/>
                <a:sym typeface="Calibri"/>
              </a:rPr>
              <a:t>beobtained</a:t>
            </a:r>
            <a:r>
              <a:rPr lang="en-US" sz="1200" b="0" i="0" dirty="0">
                <a:solidFill>
                  <a:schemeClr val="dk1"/>
                </a:solidFill>
                <a:latin typeface="Calibri"/>
                <a:ea typeface="Calibri"/>
                <a:cs typeface="Calibri"/>
                <a:sym typeface="Calibri"/>
              </a:rPr>
              <a:t> with only a few million reads. However, neg-</a:t>
            </a:r>
            <a:r>
              <a:rPr lang="en-US" sz="1200" b="0" i="0" dirty="0" err="1">
                <a:solidFill>
                  <a:schemeClr val="dk1"/>
                </a:solidFill>
                <a:latin typeface="Calibri"/>
                <a:ea typeface="Calibri"/>
                <a:cs typeface="Calibri"/>
                <a:sym typeface="Calibri"/>
              </a:rPr>
              <a:t>ative</a:t>
            </a:r>
            <a:r>
              <a:rPr lang="en-US" sz="1200" b="0" i="0" dirty="0">
                <a:solidFill>
                  <a:schemeClr val="dk1"/>
                </a:solidFill>
                <a:latin typeface="Calibri"/>
                <a:ea typeface="Calibri"/>
                <a:cs typeface="Calibri"/>
                <a:sym typeface="Calibri"/>
              </a:rPr>
              <a:t> selection screens, where most cells survive </a:t>
            </a:r>
            <a:r>
              <a:rPr lang="en-US" sz="1200" b="0" i="0" dirty="0" err="1">
                <a:solidFill>
                  <a:schemeClr val="dk1"/>
                </a:solidFill>
                <a:latin typeface="Calibri"/>
                <a:ea typeface="Calibri"/>
                <a:cs typeface="Calibri"/>
                <a:sym typeface="Calibri"/>
              </a:rPr>
              <a:t>andchanges</a:t>
            </a:r>
            <a:r>
              <a:rPr lang="en-US" sz="1200" b="0" i="0" dirty="0">
                <a:solidFill>
                  <a:schemeClr val="dk1"/>
                </a:solidFill>
                <a:latin typeface="Calibri"/>
                <a:ea typeface="Calibri"/>
                <a:cs typeface="Calibri"/>
                <a:sym typeface="Calibri"/>
              </a:rPr>
              <a:t> in representation may be subtle, may </a:t>
            </a:r>
            <a:r>
              <a:rPr lang="en-US" sz="1200" b="0" i="0" dirty="0" err="1">
                <a:solidFill>
                  <a:schemeClr val="dk1"/>
                </a:solidFill>
                <a:latin typeface="Calibri"/>
                <a:ea typeface="Calibri"/>
                <a:cs typeface="Calibri"/>
                <a:sym typeface="Calibri"/>
              </a:rPr>
              <a:t>requiremuch</a:t>
            </a:r>
            <a:r>
              <a:rPr lang="en-US" sz="1200" b="0" i="0" dirty="0">
                <a:solidFill>
                  <a:schemeClr val="dk1"/>
                </a:solidFill>
                <a:latin typeface="Calibri"/>
                <a:ea typeface="Calibri"/>
                <a:cs typeface="Calibri"/>
                <a:sym typeface="Calibri"/>
              </a:rPr>
              <a:t> deeper sequencing up to 19108reads.</a:t>
            </a:r>
            <a:endParaRPr dirty="0"/>
          </a:p>
        </p:txBody>
      </p:sp>
      <p:sp>
        <p:nvSpPr>
          <p:cNvPr id="720" name="Google Shape;720;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5" name="Google Shape;745;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dirty="0">
                <a:solidFill>
                  <a:schemeClr val="dk1"/>
                </a:solidFill>
                <a:latin typeface="Calibri"/>
                <a:ea typeface="Calibri"/>
                <a:cs typeface="Calibri"/>
                <a:sym typeface="Calibri"/>
              </a:rPr>
              <a:t>For ahigh quality library, 300–1000-fold representation is typical. This representation should be maintained throughout the screen and during library preparation. To reach and maintain the suggested fold representation during a screen, it involves multiple variables dependent on the cell line being utilized and the screen itself. For most screens performed to date, however, approximately 100–200 million cells are transduced and subsequently screened [10,11]. Typically, the progression of a screen involves many tens of culture plates/flasks and hours of tissue culture on seeding and harvesting days.</a:t>
            </a:r>
            <a:endParaRPr dirty="0"/>
          </a:p>
          <a:p>
            <a:pPr marL="0" lvl="0" indent="0" algn="l" rtl="0">
              <a:spcBef>
                <a:spcPts val="0"/>
              </a:spcBef>
              <a:spcAft>
                <a:spcPts val="0"/>
              </a:spcAft>
              <a:buNone/>
            </a:pPr>
            <a:endParaRPr sz="1200" b="0" i="0" dirty="0">
              <a:solidFill>
                <a:schemeClr val="dk1"/>
              </a:solidFill>
              <a:latin typeface="Calibri"/>
              <a:ea typeface="Calibri"/>
              <a:cs typeface="Calibri"/>
              <a:sym typeface="Calibri"/>
            </a:endParaRPr>
          </a:p>
        </p:txBody>
      </p:sp>
      <p:sp>
        <p:nvSpPr>
          <p:cNvPr id="746" name="Google Shape;746;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dirty="0"/>
              <a:t>My talk consists of 4 parts. In the first part </a:t>
            </a:r>
            <a:r>
              <a:rPr lang="en-US" sz="1200" dirty="0"/>
              <a:t>I will briefly describe the existing CRISPR/Cas-based systems.</a:t>
            </a:r>
            <a:r>
              <a:rPr lang="en-US" dirty="0"/>
              <a:t> In the second part of my talk, I will focus on developing a CRISPR system and in the third part I will highlight some of the computational challenges we face. Then I will introduce you the base editors and our on-going work on designing guides for those editors.</a:t>
            </a:r>
            <a:endParaRPr dirty="0"/>
          </a:p>
        </p:txBody>
      </p:sp>
      <p:sp>
        <p:nvSpPr>
          <p:cNvPr id="90" name="Google Shape;9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extLst>
      <p:ext uri="{BB962C8B-B14F-4D97-AF65-F5344CB8AC3E}">
        <p14:creationId xmlns:p14="http://schemas.microsoft.com/office/powerpoint/2010/main" val="13107130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auto"/>
            <a:r>
              <a:rPr lang="en-AU" b="0" i="0" dirty="0">
                <a:solidFill>
                  <a:srgbClr val="292B2C"/>
                </a:solidFill>
                <a:effectLst/>
                <a:latin typeface="Atkinson Hyperlegible"/>
              </a:rPr>
              <a:t>With CRISPR screens we expect adapter sequence to be present, surrounding the guide. </a:t>
            </a:r>
          </a:p>
          <a:p>
            <a:pPr fontAlgn="auto"/>
            <a:r>
              <a:rPr lang="en-AU" dirty="0"/>
              <a:t>Reads from the T8-APR-246 sample with one of the guide sequences highlighted in red (it is a controlguide1 from Brunello library file). </a:t>
            </a:r>
          </a:p>
          <a:p>
            <a:pPr fontAlgn="auto"/>
            <a:r>
              <a:rPr lang="en-AU" dirty="0"/>
              <a:t>The 5` adapter sequences green underline, directly adjacent to the guide on the right and left. </a:t>
            </a:r>
          </a:p>
          <a:p>
            <a:pPr fontAlgn="auto"/>
            <a:r>
              <a:rPr lang="en-AU" dirty="0"/>
              <a:t>The bases in black at the start of the reads are stagger regions of different length (0-8bp), required to maintain diversity across the </a:t>
            </a:r>
            <a:r>
              <a:rPr lang="en-AU" dirty="0" err="1"/>
              <a:t>flowcell</a:t>
            </a:r>
            <a:r>
              <a:rPr lang="en-AU" dirty="0"/>
              <a:t> during sequencing of CRISPR screens.</a:t>
            </a:r>
            <a:endParaRPr lang="en-AU" dirty="0">
              <a:effectLst/>
            </a:endParaRPr>
          </a:p>
          <a:p>
            <a:br>
              <a:rPr lang="en-AU" dirty="0"/>
            </a:br>
            <a:endParaRPr lang="en-US" dirty="0"/>
          </a:p>
        </p:txBody>
      </p:sp>
      <p:sp>
        <p:nvSpPr>
          <p:cNvPr id="4" name="Slide Number Placeholder 3"/>
          <p:cNvSpPr>
            <a:spLocks noGrp="1"/>
          </p:cNvSpPr>
          <p:nvPr>
            <p:ph type="sldNum" sz="quarter" idx="5"/>
          </p:nvPr>
        </p:nvSpPr>
        <p:spPr/>
        <p:txBody>
          <a:bodyPr/>
          <a:lstStyle/>
          <a:p>
            <a:fld id="{DF281E6A-A8B5-F240-8650-BA0AA3F5C6DE}" type="slidenum">
              <a:rPr lang="en-US" smtClean="0"/>
              <a:t>36</a:t>
            </a:fld>
            <a:endParaRPr lang="en-US"/>
          </a:p>
        </p:txBody>
      </p:sp>
    </p:spTree>
    <p:extLst>
      <p:ext uri="{BB962C8B-B14F-4D97-AF65-F5344CB8AC3E}">
        <p14:creationId xmlns:p14="http://schemas.microsoft.com/office/powerpoint/2010/main" val="42842978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281E6A-A8B5-F240-8650-BA0AA3F5C6DE}" type="slidenum">
              <a:rPr lang="en-US" smtClean="0"/>
              <a:t>38</a:t>
            </a:fld>
            <a:endParaRPr lang="en-US"/>
          </a:p>
        </p:txBody>
      </p:sp>
    </p:spTree>
    <p:extLst>
      <p:ext uri="{BB962C8B-B14F-4D97-AF65-F5344CB8AC3E}">
        <p14:creationId xmlns:p14="http://schemas.microsoft.com/office/powerpoint/2010/main" val="27639808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281E6A-A8B5-F240-8650-BA0AA3F5C6DE}" type="slidenum">
              <a:rPr lang="en-US" smtClean="0"/>
              <a:t>40</a:t>
            </a:fld>
            <a:endParaRPr lang="en-US"/>
          </a:p>
        </p:txBody>
      </p:sp>
    </p:spTree>
    <p:extLst>
      <p:ext uri="{BB962C8B-B14F-4D97-AF65-F5344CB8AC3E}">
        <p14:creationId xmlns:p14="http://schemas.microsoft.com/office/powerpoint/2010/main" val="1631869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1" dirty="0">
                <a:solidFill>
                  <a:srgbClr val="374151"/>
                </a:solidFill>
                <a:effectLst/>
                <a:latin typeface="Söhne"/>
              </a:rPr>
              <a:t>Galaxy is an open-source platform for data analysis in the life sciences. It provides a user-friendly web interface and a wide range of tools, including </a:t>
            </a:r>
            <a:r>
              <a:rPr lang="en-AU" b="0" i="1" dirty="0" err="1">
                <a:solidFill>
                  <a:srgbClr val="374151"/>
                </a:solidFill>
                <a:effectLst/>
                <a:latin typeface="Söhne"/>
              </a:rPr>
              <a:t>MAGeCK</a:t>
            </a:r>
            <a:r>
              <a:rPr lang="en-AU" b="0" i="1" dirty="0">
                <a:solidFill>
                  <a:srgbClr val="374151"/>
                </a:solidFill>
                <a:effectLst/>
                <a:latin typeface="Söhne"/>
              </a:rPr>
              <a:t> and edgeR to simplify data analysis.</a:t>
            </a:r>
            <a:endParaRPr lang="en-US" dirty="0"/>
          </a:p>
        </p:txBody>
      </p:sp>
      <p:sp>
        <p:nvSpPr>
          <p:cNvPr id="4" name="Slide Number Placeholder 3"/>
          <p:cNvSpPr>
            <a:spLocks noGrp="1"/>
          </p:cNvSpPr>
          <p:nvPr>
            <p:ph type="sldNum" sz="quarter" idx="5"/>
          </p:nvPr>
        </p:nvSpPr>
        <p:spPr/>
        <p:txBody>
          <a:bodyPr/>
          <a:lstStyle/>
          <a:p>
            <a:fld id="{DF281E6A-A8B5-F240-8650-BA0AA3F5C6DE}" type="slidenum">
              <a:rPr lang="en-US" smtClean="0"/>
              <a:t>41</a:t>
            </a:fld>
            <a:endParaRPr lang="en-US"/>
          </a:p>
        </p:txBody>
      </p:sp>
    </p:spTree>
    <p:extLst>
      <p:ext uri="{BB962C8B-B14F-4D97-AF65-F5344CB8AC3E}">
        <p14:creationId xmlns:p14="http://schemas.microsoft.com/office/powerpoint/2010/main" val="37434843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1" dirty="0">
                <a:solidFill>
                  <a:srgbClr val="374151"/>
                </a:solidFill>
                <a:effectLst/>
                <a:latin typeface="Söhne"/>
              </a:rPr>
              <a:t>Galaxy is an open-source platform for data analysis in the life sciences. It provides a user-friendly web interface and a wide range of tools, including </a:t>
            </a:r>
            <a:r>
              <a:rPr lang="en-AU" b="0" i="1" dirty="0" err="1">
                <a:solidFill>
                  <a:srgbClr val="374151"/>
                </a:solidFill>
                <a:effectLst/>
                <a:latin typeface="Söhne"/>
              </a:rPr>
              <a:t>MAGeCK</a:t>
            </a:r>
            <a:r>
              <a:rPr lang="en-AU" b="0" i="1" dirty="0">
                <a:solidFill>
                  <a:srgbClr val="374151"/>
                </a:solidFill>
                <a:effectLst/>
                <a:latin typeface="Söhne"/>
              </a:rPr>
              <a:t> and edgeR to simplify data analysis.</a:t>
            </a:r>
            <a:endParaRPr lang="en-US" dirty="0"/>
          </a:p>
        </p:txBody>
      </p:sp>
      <p:sp>
        <p:nvSpPr>
          <p:cNvPr id="4" name="Slide Number Placeholder 3"/>
          <p:cNvSpPr>
            <a:spLocks noGrp="1"/>
          </p:cNvSpPr>
          <p:nvPr>
            <p:ph type="sldNum" sz="quarter" idx="5"/>
          </p:nvPr>
        </p:nvSpPr>
        <p:spPr/>
        <p:txBody>
          <a:bodyPr/>
          <a:lstStyle/>
          <a:p>
            <a:fld id="{DF281E6A-A8B5-F240-8650-BA0AA3F5C6DE}" type="slidenum">
              <a:rPr lang="en-US" smtClean="0"/>
              <a:t>42</a:t>
            </a:fld>
            <a:endParaRPr lang="en-US"/>
          </a:p>
        </p:txBody>
      </p:sp>
    </p:spTree>
    <p:extLst>
      <p:ext uri="{BB962C8B-B14F-4D97-AF65-F5344CB8AC3E}">
        <p14:creationId xmlns:p14="http://schemas.microsoft.com/office/powerpoint/2010/main" val="4171410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dirty="0">
                <a:solidFill>
                  <a:schemeClr val="dk1"/>
                </a:solidFill>
                <a:latin typeface="Calibri"/>
                <a:ea typeface="Calibri"/>
                <a:cs typeface="Calibri"/>
                <a:sym typeface="Calibri"/>
              </a:rPr>
              <a:t>which helps bacteria defend against phages (</a:t>
            </a:r>
            <a:r>
              <a:rPr lang="en-US" sz="1200" b="0" i="0" dirty="0" err="1">
                <a:solidFill>
                  <a:schemeClr val="dk1"/>
                </a:solidFill>
                <a:latin typeface="Calibri"/>
                <a:ea typeface="Calibri"/>
                <a:cs typeface="Calibri"/>
                <a:sym typeface="Calibri"/>
              </a:rPr>
              <a:t>faacıs</a:t>
            </a:r>
            <a:r>
              <a:rPr lang="en-US" sz="1200" b="0" i="0" dirty="0">
                <a:solidFill>
                  <a:schemeClr val="dk1"/>
                </a:solidFill>
                <a:latin typeface="Calibri"/>
                <a:ea typeface="Calibri"/>
                <a:cs typeface="Calibri"/>
                <a:sym typeface="Calibri"/>
              </a:rPr>
              <a:t>) and other foreign genetic materials. </a:t>
            </a:r>
            <a:endParaRPr dirty="0"/>
          </a:p>
          <a:p>
            <a:pPr marL="0" lvl="0" indent="0" algn="l" rtl="0">
              <a:spcBef>
                <a:spcPts val="0"/>
              </a:spcBef>
              <a:spcAft>
                <a:spcPts val="0"/>
              </a:spcAft>
              <a:buNone/>
            </a:pPr>
            <a:r>
              <a:rPr lang="en-US" sz="1200" b="0" i="0" dirty="0">
                <a:solidFill>
                  <a:schemeClr val="dk1"/>
                </a:solidFill>
                <a:latin typeface="Calibri"/>
                <a:ea typeface="Calibri"/>
                <a:cs typeface="Calibri"/>
                <a:sym typeface="Calibri"/>
              </a:rPr>
              <a:t>During the immunization phase on the left, an adaptation module, </a:t>
            </a:r>
            <a:r>
              <a:rPr lang="en-US" sz="1200" b="0" i="0" dirty="0" err="1">
                <a:solidFill>
                  <a:schemeClr val="dk1"/>
                </a:solidFill>
                <a:latin typeface="Calibri"/>
                <a:ea typeface="Calibri"/>
                <a:cs typeface="Calibri"/>
                <a:sym typeface="Calibri"/>
              </a:rPr>
              <a:t>cas</a:t>
            </a:r>
            <a:r>
              <a:rPr lang="en-US" sz="1200" b="0" i="0" dirty="0">
                <a:solidFill>
                  <a:schemeClr val="dk1"/>
                </a:solidFill>
                <a:latin typeface="Calibri"/>
                <a:ea typeface="Calibri"/>
                <a:cs typeface="Calibri"/>
                <a:sym typeface="Calibri"/>
              </a:rPr>
              <a:t> nucleases inserts a new spacer, a stretch of DNA derived from the genome of the invader, into the CRISPR array. </a:t>
            </a:r>
            <a:endParaRPr dirty="0"/>
          </a:p>
          <a:p>
            <a:pPr marL="0" lvl="0" indent="0" algn="l" rtl="0">
              <a:spcBef>
                <a:spcPts val="0"/>
              </a:spcBef>
              <a:spcAft>
                <a:spcPts val="0"/>
              </a:spcAft>
              <a:buNone/>
            </a:pPr>
            <a:r>
              <a:rPr lang="en-US" sz="1200" b="0" i="0" dirty="0">
                <a:solidFill>
                  <a:schemeClr val="dk1"/>
                </a:solidFill>
                <a:latin typeface="Calibri"/>
                <a:ea typeface="Calibri"/>
                <a:cs typeface="Calibri"/>
                <a:sym typeface="Calibri"/>
              </a:rPr>
              <a:t>CRISPR array consists of repeats and spacers that are genetic codes stored in bacteria’s DNA from past infections. </a:t>
            </a:r>
            <a:endParaRPr dirty="0"/>
          </a:p>
          <a:p>
            <a:pPr marL="0" lvl="0" indent="0" algn="l" rtl="0">
              <a:spcBef>
                <a:spcPts val="0"/>
              </a:spcBef>
              <a:spcAft>
                <a:spcPts val="0"/>
              </a:spcAft>
              <a:buNone/>
            </a:pPr>
            <a:r>
              <a:rPr lang="en-US" sz="1200" b="0" i="0" dirty="0">
                <a:solidFill>
                  <a:schemeClr val="dk1"/>
                </a:solidFill>
                <a:latin typeface="Calibri"/>
                <a:ea typeface="Calibri"/>
                <a:cs typeface="Calibri"/>
                <a:sym typeface="Calibri"/>
              </a:rPr>
              <a:t>During the </a:t>
            </a:r>
            <a:r>
              <a:rPr lang="en-US" sz="1200" b="0" i="0" dirty="0" err="1">
                <a:solidFill>
                  <a:schemeClr val="dk1"/>
                </a:solidFill>
                <a:latin typeface="Calibri"/>
                <a:ea typeface="Calibri"/>
                <a:cs typeface="Calibri"/>
                <a:sym typeface="Calibri"/>
              </a:rPr>
              <a:t>defence</a:t>
            </a:r>
            <a:r>
              <a:rPr lang="en-US" sz="1200" b="0" i="0" dirty="0">
                <a:solidFill>
                  <a:schemeClr val="dk1"/>
                </a:solidFill>
                <a:latin typeface="Calibri"/>
                <a:ea typeface="Calibri"/>
                <a:cs typeface="Calibri"/>
                <a:sym typeface="Calibri"/>
              </a:rPr>
              <a:t> phase on the right, spacers are converted into guide RNAs that direct an interference module to matching target sequences, which are then cleaved to destroy the viral DNA. </a:t>
            </a:r>
            <a:endParaRPr dirty="0"/>
          </a:p>
          <a:p>
            <a:pPr marL="0" lvl="0" indent="0" algn="l" rtl="0">
              <a:spcBef>
                <a:spcPts val="0"/>
              </a:spcBef>
              <a:spcAft>
                <a:spcPts val="0"/>
              </a:spcAft>
              <a:buNone/>
            </a:pPr>
            <a:r>
              <a:rPr lang="en-US" sz="1200" b="0" i="0" dirty="0">
                <a:solidFill>
                  <a:schemeClr val="dk1"/>
                </a:solidFill>
                <a:latin typeface="Calibri"/>
                <a:ea typeface="Calibri"/>
                <a:cs typeface="Calibri"/>
                <a:sym typeface="Calibri"/>
              </a:rPr>
              <a:t>PAM is the reason that the viral genome fragment embedded in the bacterial genome does not trigger the Cas9 to cut the bacteria's own genome. phage (</a:t>
            </a:r>
            <a:r>
              <a:rPr lang="en-US" sz="1200" b="0" i="0" dirty="0" err="1">
                <a:solidFill>
                  <a:schemeClr val="dk1"/>
                </a:solidFill>
                <a:latin typeface="Calibri"/>
                <a:ea typeface="Calibri"/>
                <a:cs typeface="Calibri"/>
                <a:sym typeface="Calibri"/>
              </a:rPr>
              <a:t>feyc</a:t>
            </a:r>
            <a:r>
              <a:rPr lang="en-US" sz="1200" b="0" i="0" dirty="0">
                <a:solidFill>
                  <a:schemeClr val="dk1"/>
                </a:solidFill>
                <a:latin typeface="Calibri"/>
                <a:ea typeface="Calibri"/>
                <a:cs typeface="Calibri"/>
                <a:sym typeface="Calibri"/>
              </a:rPr>
              <a:t>)</a:t>
            </a:r>
            <a:endParaRPr dirty="0"/>
          </a:p>
          <a:p>
            <a:pPr marL="0" lvl="0" indent="0" algn="l" rtl="0">
              <a:spcBef>
                <a:spcPts val="0"/>
              </a:spcBef>
              <a:spcAft>
                <a:spcPts val="0"/>
              </a:spcAft>
              <a:buNone/>
            </a:pPr>
            <a:r>
              <a:rPr lang="en-US" sz="1200" b="0" i="0" dirty="0">
                <a:solidFill>
                  <a:schemeClr val="dk1"/>
                </a:solidFill>
                <a:latin typeface="Calibri"/>
                <a:ea typeface="Calibri"/>
                <a:cs typeface="Calibri"/>
                <a:sym typeface="Calibri"/>
              </a:rPr>
              <a:t>phages (</a:t>
            </a:r>
            <a:r>
              <a:rPr lang="en-US" sz="1200" b="0" i="0" dirty="0" err="1">
                <a:solidFill>
                  <a:schemeClr val="dk1"/>
                </a:solidFill>
                <a:latin typeface="Calibri"/>
                <a:ea typeface="Calibri"/>
                <a:cs typeface="Calibri"/>
                <a:sym typeface="Calibri"/>
              </a:rPr>
              <a:t>faacıs</a:t>
            </a:r>
            <a:r>
              <a:rPr lang="en-US" sz="1200" b="0" i="0" dirty="0">
                <a:solidFill>
                  <a:schemeClr val="dk1"/>
                </a:solidFill>
                <a:latin typeface="Calibri"/>
                <a:ea typeface="Calibri"/>
                <a:cs typeface="Calibri"/>
                <a:sym typeface="Calibri"/>
              </a:rPr>
              <a:t>)</a:t>
            </a:r>
          </a:p>
          <a:p>
            <a:pPr marL="0" lvl="0" indent="0" algn="l" rtl="0">
              <a:spcBef>
                <a:spcPts val="0"/>
              </a:spcBef>
              <a:spcAft>
                <a:spcPts val="0"/>
              </a:spcAft>
              <a:buNone/>
            </a:pPr>
            <a:endParaRPr lang="en-US" sz="1200" b="0" i="0" dirty="0">
              <a:solidFill>
                <a:schemeClr val="dk1"/>
              </a:solidFill>
              <a:latin typeface="Calibri"/>
              <a:cs typeface="Calibri"/>
              <a:sym typeface="Calibri"/>
            </a:endParaRPr>
          </a:p>
          <a:p>
            <a:pPr marL="0" lvl="0" indent="0" algn="l" rtl="0">
              <a:spcBef>
                <a:spcPts val="0"/>
              </a:spcBef>
              <a:spcAft>
                <a:spcPts val="0"/>
              </a:spcAft>
              <a:buNone/>
            </a:pPr>
            <a:r>
              <a:rPr lang="en-US" sz="1200" b="0" i="0" dirty="0">
                <a:solidFill>
                  <a:schemeClr val="dk1"/>
                </a:solidFill>
                <a:latin typeface="Calibri"/>
                <a:cs typeface="Calibri"/>
                <a:sym typeface="Calibri"/>
              </a:rPr>
              <a:t>Cas complex checks all the PAM regions in the virus DNA to see if the adjacent sequence match the previously stored viral DNA piece.</a:t>
            </a:r>
            <a:endParaRPr dirty="0"/>
          </a:p>
        </p:txBody>
      </p:sp>
      <p:sp>
        <p:nvSpPr>
          <p:cNvPr id="147" name="Google Shape;14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281E6A-A8B5-F240-8650-BA0AA3F5C6DE}" type="slidenum">
              <a:rPr lang="en-US" smtClean="0"/>
              <a:t>43</a:t>
            </a:fld>
            <a:endParaRPr lang="en-US"/>
          </a:p>
        </p:txBody>
      </p:sp>
    </p:spTree>
    <p:extLst>
      <p:ext uri="{BB962C8B-B14F-4D97-AF65-F5344CB8AC3E}">
        <p14:creationId xmlns:p14="http://schemas.microsoft.com/office/powerpoint/2010/main" val="15209746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dirty="0">
                <a:solidFill>
                  <a:srgbClr val="292B2C"/>
                </a:solidFill>
                <a:effectLst/>
                <a:latin typeface="Atkinson Hyperlegible"/>
              </a:rPr>
              <a:t>First we’ll check the quality of the raw read sequences with </a:t>
            </a:r>
            <a:r>
              <a:rPr lang="en-AU" b="0" i="0" u="none" strike="noStrike" dirty="0">
                <a:effectLst/>
                <a:latin typeface="Atkinson Hyperlegible"/>
                <a:hlinkClick r:id="rId3"/>
              </a:rPr>
              <a:t>FastQC</a:t>
            </a:r>
            <a:r>
              <a:rPr lang="en-AU" b="0" i="0" dirty="0">
                <a:solidFill>
                  <a:srgbClr val="292B2C"/>
                </a:solidFill>
                <a:effectLst/>
                <a:latin typeface="Atkinson Hyperlegible"/>
              </a:rPr>
              <a:t> and aggregate the reports from the multiple samples with </a:t>
            </a:r>
            <a:r>
              <a:rPr lang="en-AU" b="0" i="0" u="none" strike="noStrike" dirty="0">
                <a:effectLst/>
                <a:latin typeface="Atkinson Hyperlegible"/>
                <a:hlinkClick r:id="rId4"/>
              </a:rPr>
              <a:t>MultiQC</a:t>
            </a:r>
            <a:r>
              <a:rPr lang="en-AU" b="0" i="0" u="none" strike="noStrike" dirty="0">
                <a:effectLst/>
                <a:latin typeface="Atkinson Hyperlegible"/>
              </a:rPr>
              <a:t>. </a:t>
            </a:r>
            <a:r>
              <a:rPr lang="en-US" dirty="0" err="1"/>
              <a:t>Fastqc</a:t>
            </a:r>
            <a:r>
              <a:rPr lang="en-US" dirty="0"/>
              <a:t> will specifically look for these adapters. </a:t>
            </a:r>
            <a:r>
              <a:rPr lang="en-US" dirty="0" err="1"/>
              <a:t>FastQC</a:t>
            </a:r>
            <a:r>
              <a:rPr lang="en-US" dirty="0"/>
              <a:t> creates individual reports and using </a:t>
            </a:r>
            <a:r>
              <a:rPr lang="en-US" dirty="0" err="1"/>
              <a:t>MultiQC</a:t>
            </a:r>
            <a:r>
              <a:rPr lang="en-US" dirty="0"/>
              <a:t> we will aggregate those results for each sample. </a:t>
            </a:r>
          </a:p>
        </p:txBody>
      </p:sp>
      <p:sp>
        <p:nvSpPr>
          <p:cNvPr id="4" name="Slide Number Placeholder 3"/>
          <p:cNvSpPr>
            <a:spLocks noGrp="1"/>
          </p:cNvSpPr>
          <p:nvPr>
            <p:ph type="sldNum" sz="quarter" idx="5"/>
          </p:nvPr>
        </p:nvSpPr>
        <p:spPr/>
        <p:txBody>
          <a:bodyPr/>
          <a:lstStyle/>
          <a:p>
            <a:fld id="{DF281E6A-A8B5-F240-8650-BA0AA3F5C6DE}" type="slidenum">
              <a:rPr lang="en-US" smtClean="0"/>
              <a:t>44</a:t>
            </a:fld>
            <a:endParaRPr lang="en-US"/>
          </a:p>
        </p:txBody>
      </p:sp>
    </p:spTree>
    <p:extLst>
      <p:ext uri="{BB962C8B-B14F-4D97-AF65-F5344CB8AC3E}">
        <p14:creationId xmlns:p14="http://schemas.microsoft.com/office/powerpoint/2010/main" val="547379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dirty="0">
                <a:solidFill>
                  <a:srgbClr val="292B2C"/>
                </a:solidFill>
                <a:effectLst/>
                <a:latin typeface="Atkinson Hyperlegible"/>
              </a:rPr>
              <a:t>First we’ll check the quality of the raw read sequences with </a:t>
            </a:r>
            <a:r>
              <a:rPr lang="en-AU" b="0" i="0" u="none" strike="noStrike" dirty="0">
                <a:effectLst/>
                <a:latin typeface="Atkinson Hyperlegible"/>
                <a:hlinkClick r:id="rId3"/>
              </a:rPr>
              <a:t>FastQC</a:t>
            </a:r>
            <a:r>
              <a:rPr lang="en-AU" b="0" i="0" dirty="0">
                <a:solidFill>
                  <a:srgbClr val="292B2C"/>
                </a:solidFill>
                <a:effectLst/>
                <a:latin typeface="Atkinson Hyperlegible"/>
              </a:rPr>
              <a:t> and aggregate the reports from the multiple samples with </a:t>
            </a:r>
            <a:r>
              <a:rPr lang="en-AU" b="0" i="0" u="none" strike="noStrike" dirty="0">
                <a:effectLst/>
                <a:latin typeface="Atkinson Hyperlegible"/>
                <a:hlinkClick r:id="rId4"/>
              </a:rPr>
              <a:t>MultiQC</a:t>
            </a:r>
            <a:r>
              <a:rPr lang="en-AU" b="0" i="0" u="none" strike="noStrike" dirty="0">
                <a:effectLst/>
                <a:latin typeface="Atkinson Hyperlegible"/>
              </a:rPr>
              <a:t>. </a:t>
            </a:r>
            <a:r>
              <a:rPr lang="en-US" dirty="0" err="1"/>
              <a:t>Fastqc</a:t>
            </a:r>
            <a:r>
              <a:rPr lang="en-US" dirty="0"/>
              <a:t> will specifically look for these adapters. </a:t>
            </a:r>
            <a:r>
              <a:rPr lang="en-US" dirty="0" err="1"/>
              <a:t>FastQC</a:t>
            </a:r>
            <a:r>
              <a:rPr lang="en-US" dirty="0"/>
              <a:t> creates individual reports and using </a:t>
            </a:r>
            <a:r>
              <a:rPr lang="en-US" dirty="0" err="1"/>
              <a:t>MultiQC</a:t>
            </a:r>
            <a:r>
              <a:rPr lang="en-US" dirty="0"/>
              <a:t> we will aggregate those results for each sample. </a:t>
            </a:r>
          </a:p>
        </p:txBody>
      </p:sp>
      <p:sp>
        <p:nvSpPr>
          <p:cNvPr id="4" name="Slide Number Placeholder 3"/>
          <p:cNvSpPr>
            <a:spLocks noGrp="1"/>
          </p:cNvSpPr>
          <p:nvPr>
            <p:ph type="sldNum" sz="quarter" idx="5"/>
          </p:nvPr>
        </p:nvSpPr>
        <p:spPr/>
        <p:txBody>
          <a:bodyPr/>
          <a:lstStyle/>
          <a:p>
            <a:fld id="{DF281E6A-A8B5-F240-8650-BA0AA3F5C6DE}" type="slidenum">
              <a:rPr lang="en-US" smtClean="0"/>
              <a:t>45</a:t>
            </a:fld>
            <a:endParaRPr lang="en-US"/>
          </a:p>
        </p:txBody>
      </p:sp>
    </p:spTree>
    <p:extLst>
      <p:ext uri="{BB962C8B-B14F-4D97-AF65-F5344CB8AC3E}">
        <p14:creationId xmlns:p14="http://schemas.microsoft.com/office/powerpoint/2010/main" val="37611156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b="0" i="0" dirty="0" err="1">
                <a:solidFill>
                  <a:srgbClr val="292B2C"/>
                </a:solidFill>
                <a:effectLst/>
                <a:latin typeface="Atkinson Hyperlegible"/>
              </a:rPr>
              <a:t>This</a:t>
            </a:r>
            <a:r>
              <a:rPr lang="tr-TR" b="0" i="0" dirty="0">
                <a:solidFill>
                  <a:srgbClr val="292B2C"/>
                </a:solidFill>
                <a:effectLst/>
                <a:latin typeface="Atkinson Hyperlegible"/>
              </a:rPr>
              <a:t> </a:t>
            </a:r>
            <a:r>
              <a:rPr lang="tr-TR" b="0" i="0" dirty="0" err="1">
                <a:solidFill>
                  <a:srgbClr val="292B2C"/>
                </a:solidFill>
                <a:effectLst/>
                <a:latin typeface="Atkinson Hyperlegible"/>
              </a:rPr>
              <a:t>will</a:t>
            </a:r>
            <a:r>
              <a:rPr lang="tr-TR" b="0" i="0" dirty="0">
                <a:solidFill>
                  <a:srgbClr val="292B2C"/>
                </a:solidFill>
                <a:effectLst/>
                <a:latin typeface="Atkinson Hyperlegible"/>
              </a:rPr>
              <a:t> </a:t>
            </a:r>
            <a:r>
              <a:rPr lang="tr-TR" b="0" i="0" dirty="0" err="1">
                <a:solidFill>
                  <a:srgbClr val="292B2C"/>
                </a:solidFill>
                <a:effectLst/>
                <a:latin typeface="Atkinson Hyperlegible"/>
              </a:rPr>
              <a:t>give</a:t>
            </a:r>
            <a:r>
              <a:rPr lang="tr-TR" b="0" i="0" dirty="0">
                <a:solidFill>
                  <a:srgbClr val="292B2C"/>
                </a:solidFill>
                <a:effectLst/>
                <a:latin typeface="Atkinson Hyperlegible"/>
              </a:rPr>
              <a:t> us a web </a:t>
            </a:r>
            <a:r>
              <a:rPr lang="tr-TR" b="0" i="0" dirty="0" err="1">
                <a:solidFill>
                  <a:srgbClr val="292B2C"/>
                </a:solidFill>
                <a:effectLst/>
                <a:latin typeface="Atkinson Hyperlegible"/>
              </a:rPr>
              <a:t>page</a:t>
            </a:r>
            <a:r>
              <a:rPr lang="tr-TR" b="0" i="0" dirty="0">
                <a:solidFill>
                  <a:srgbClr val="292B2C"/>
                </a:solidFill>
                <a:effectLst/>
                <a:latin typeface="Atkinson Hyperlegible"/>
              </a:rPr>
              <a:t> </a:t>
            </a:r>
            <a:r>
              <a:rPr lang="tr-TR" b="0" i="0" dirty="0" err="1">
                <a:solidFill>
                  <a:srgbClr val="292B2C"/>
                </a:solidFill>
                <a:effectLst/>
                <a:latin typeface="Atkinson Hyperlegible"/>
              </a:rPr>
              <a:t>that</a:t>
            </a:r>
            <a:r>
              <a:rPr lang="tr-TR" b="0" i="0" dirty="0">
                <a:solidFill>
                  <a:srgbClr val="292B2C"/>
                </a:solidFill>
                <a:effectLst/>
                <a:latin typeface="Atkinson Hyperlegible"/>
              </a:rPr>
              <a:t> </a:t>
            </a:r>
            <a:r>
              <a:rPr lang="tr-TR" b="0" i="0" dirty="0" err="1">
                <a:solidFill>
                  <a:srgbClr val="292B2C"/>
                </a:solidFill>
                <a:effectLst/>
                <a:latin typeface="Atkinson Hyperlegible"/>
              </a:rPr>
              <a:t>will</a:t>
            </a:r>
            <a:r>
              <a:rPr lang="tr-TR" b="0" i="0" dirty="0">
                <a:solidFill>
                  <a:srgbClr val="292B2C"/>
                </a:solidFill>
                <a:effectLst/>
                <a:latin typeface="Atkinson Hyperlegible"/>
              </a:rPr>
              <a:t> </a:t>
            </a:r>
            <a:r>
              <a:rPr lang="tr-TR" b="0" i="0" dirty="0" err="1">
                <a:solidFill>
                  <a:srgbClr val="292B2C"/>
                </a:solidFill>
                <a:effectLst/>
                <a:latin typeface="Atkinson Hyperlegible"/>
              </a:rPr>
              <a:t>summarise</a:t>
            </a:r>
            <a:r>
              <a:rPr lang="tr-TR" b="0" i="0" dirty="0">
                <a:solidFill>
                  <a:srgbClr val="292B2C"/>
                </a:solidFill>
                <a:effectLst/>
                <a:latin typeface="Atkinson Hyperlegible"/>
              </a:rPr>
              <a:t> </a:t>
            </a:r>
            <a:r>
              <a:rPr lang="tr-TR" b="0" i="0" dirty="0" err="1">
                <a:solidFill>
                  <a:srgbClr val="292B2C"/>
                </a:solidFill>
                <a:effectLst/>
                <a:latin typeface="Atkinson Hyperlegible"/>
              </a:rPr>
              <a:t>our</a:t>
            </a:r>
            <a:r>
              <a:rPr lang="tr-TR" b="0" i="0" dirty="0">
                <a:solidFill>
                  <a:srgbClr val="292B2C"/>
                </a:solidFill>
                <a:effectLst/>
                <a:latin typeface="Atkinson Hyperlegible"/>
              </a:rPr>
              <a:t> </a:t>
            </a:r>
            <a:r>
              <a:rPr lang="tr-TR" b="0" i="0" dirty="0" err="1">
                <a:solidFill>
                  <a:srgbClr val="292B2C"/>
                </a:solidFill>
                <a:effectLst/>
                <a:latin typeface="Atkinson Hyperlegible"/>
              </a:rPr>
              <a:t>FastQC</a:t>
            </a:r>
            <a:r>
              <a:rPr lang="tr-TR" b="0" i="0" dirty="0">
                <a:solidFill>
                  <a:srgbClr val="292B2C"/>
                </a:solidFill>
                <a:effectLst/>
                <a:latin typeface="Atkinson Hyperlegible"/>
              </a:rPr>
              <a:t> </a:t>
            </a:r>
            <a:r>
              <a:rPr lang="tr-TR" b="0" i="0" dirty="0" err="1">
                <a:solidFill>
                  <a:srgbClr val="292B2C"/>
                </a:solidFill>
                <a:effectLst/>
                <a:latin typeface="Atkinson Hyperlegible"/>
              </a:rPr>
              <a:t>results</a:t>
            </a:r>
            <a:r>
              <a:rPr lang="tr-TR" b="0" i="0" dirty="0">
                <a:solidFill>
                  <a:srgbClr val="292B2C"/>
                </a:solidFill>
                <a:effectLst/>
                <a:latin typeface="Atkinson Hyperlegible"/>
              </a:rPr>
              <a:t> </a:t>
            </a:r>
            <a:r>
              <a:rPr lang="tr-TR" b="0" i="0" dirty="0" err="1">
                <a:solidFill>
                  <a:srgbClr val="292B2C"/>
                </a:solidFill>
                <a:effectLst/>
                <a:latin typeface="Atkinson Hyperlegible"/>
              </a:rPr>
              <a:t>for</a:t>
            </a:r>
            <a:r>
              <a:rPr lang="tr-TR" b="0" i="0" dirty="0">
                <a:solidFill>
                  <a:srgbClr val="292B2C"/>
                </a:solidFill>
                <a:effectLst/>
                <a:latin typeface="Atkinson Hyperlegible"/>
              </a:rPr>
              <a:t> </a:t>
            </a:r>
            <a:r>
              <a:rPr lang="tr-TR" b="0" i="0" dirty="0" err="1">
                <a:solidFill>
                  <a:srgbClr val="292B2C"/>
                </a:solidFill>
                <a:effectLst/>
                <a:latin typeface="Atkinson Hyperlegible"/>
              </a:rPr>
              <a:t>these</a:t>
            </a:r>
            <a:r>
              <a:rPr lang="tr-TR" b="0" i="0" dirty="0">
                <a:solidFill>
                  <a:srgbClr val="292B2C"/>
                </a:solidFill>
                <a:effectLst/>
                <a:latin typeface="Atkinson Hyperlegible"/>
              </a:rPr>
              <a:t> </a:t>
            </a:r>
            <a:r>
              <a:rPr lang="tr-TR" b="0" i="0" dirty="0" err="1">
                <a:solidFill>
                  <a:srgbClr val="292B2C"/>
                </a:solidFill>
                <a:effectLst/>
                <a:latin typeface="Atkinson Hyperlegible"/>
              </a:rPr>
              <a:t>two</a:t>
            </a:r>
            <a:r>
              <a:rPr lang="tr-TR" b="0" i="0" dirty="0">
                <a:solidFill>
                  <a:srgbClr val="292B2C"/>
                </a:solidFill>
                <a:effectLst/>
                <a:latin typeface="Atkinson Hyperlegible"/>
              </a:rPr>
              <a:t> </a:t>
            </a:r>
            <a:r>
              <a:rPr lang="tr-TR" b="0" i="0" dirty="0" err="1">
                <a:solidFill>
                  <a:srgbClr val="292B2C"/>
                </a:solidFill>
                <a:effectLst/>
                <a:latin typeface="Atkinson Hyperlegible"/>
              </a:rPr>
              <a:t>samples</a:t>
            </a:r>
            <a:r>
              <a:rPr lang="tr-TR" b="0" i="0" dirty="0">
                <a:solidFill>
                  <a:srgbClr val="292B2C"/>
                </a:solidFill>
                <a:effectLst/>
                <a:latin typeface="Atkinson Hyperlegible"/>
              </a:rPr>
              <a:t>. </a:t>
            </a:r>
            <a:r>
              <a:rPr lang="en-AU" b="0" i="0" dirty="0">
                <a:solidFill>
                  <a:srgbClr val="333333"/>
                </a:solidFill>
                <a:effectLst/>
                <a:latin typeface="Helvetica Neue" panose="02000503000000020004" pitchFamily="2" charset="0"/>
              </a:rPr>
              <a:t>X-axis is the length of the read, 60bp. At the beginning, some 5` adapters are detected. At the end, 3` adapters are detected. The red line is </a:t>
            </a:r>
            <a:r>
              <a:rPr lang="en-AU" b="0" i="0" dirty="0" err="1">
                <a:solidFill>
                  <a:srgbClr val="333333"/>
                </a:solidFill>
                <a:effectLst/>
                <a:latin typeface="Helvetica Neue" panose="02000503000000020004" pitchFamily="2" charset="0"/>
              </a:rPr>
              <a:t>illumina</a:t>
            </a:r>
            <a:r>
              <a:rPr lang="en-AU" b="0" i="0" dirty="0">
                <a:solidFill>
                  <a:srgbClr val="333333"/>
                </a:solidFill>
                <a:effectLst/>
                <a:latin typeface="Helvetica Neue" panose="02000503000000020004" pitchFamily="2" charset="0"/>
              </a:rPr>
              <a:t> adapters which might mean some short sequences or small amount of primer dimers are there.</a:t>
            </a:r>
            <a:endParaRPr lang="en-US" dirty="0"/>
          </a:p>
          <a:p>
            <a:endParaRPr lang="en-US" dirty="0"/>
          </a:p>
        </p:txBody>
      </p:sp>
      <p:sp>
        <p:nvSpPr>
          <p:cNvPr id="4" name="Slide Number Placeholder 3"/>
          <p:cNvSpPr>
            <a:spLocks noGrp="1"/>
          </p:cNvSpPr>
          <p:nvPr>
            <p:ph type="sldNum" sz="quarter" idx="5"/>
          </p:nvPr>
        </p:nvSpPr>
        <p:spPr/>
        <p:txBody>
          <a:bodyPr/>
          <a:lstStyle/>
          <a:p>
            <a:fld id="{DF281E6A-A8B5-F240-8650-BA0AA3F5C6DE}" type="slidenum">
              <a:rPr lang="en-US" smtClean="0"/>
              <a:t>46</a:t>
            </a:fld>
            <a:endParaRPr lang="en-US"/>
          </a:p>
        </p:txBody>
      </p:sp>
    </p:spTree>
    <p:extLst>
      <p:ext uri="{BB962C8B-B14F-4D97-AF65-F5344CB8AC3E}">
        <p14:creationId xmlns:p14="http://schemas.microsoft.com/office/powerpoint/2010/main" val="10408439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dirty="0">
                <a:solidFill>
                  <a:srgbClr val="292B2C"/>
                </a:solidFill>
                <a:effectLst/>
                <a:latin typeface="Atkinson Hyperlegible"/>
              </a:rPr>
              <a:t>To count how many guides we have for each gene, we need a library file that tells us which guide sequence belongs to which gene. The guides used here are from the </a:t>
            </a:r>
            <a:r>
              <a:rPr lang="en-AU" b="0" i="0" u="none" strike="noStrike" dirty="0">
                <a:effectLst/>
                <a:latin typeface="Atkinson Hyperlegible"/>
                <a:hlinkClick r:id="rId3"/>
              </a:rPr>
              <a:t>Brunello library</a:t>
            </a:r>
            <a:r>
              <a:rPr lang="en-AU" b="0" i="0" dirty="0">
                <a:solidFill>
                  <a:srgbClr val="292B2C"/>
                </a:solidFill>
                <a:effectLst/>
                <a:latin typeface="Atkinson Hyperlegible"/>
              </a:rPr>
              <a:t> (</a:t>
            </a:r>
            <a:r>
              <a:rPr lang="en-AU" b="0" i="0" u="none" strike="noStrike" dirty="0">
                <a:solidFill>
                  <a:srgbClr val="292B2C"/>
                </a:solidFill>
                <a:effectLst/>
                <a:latin typeface="Atkinson Hyperlegible"/>
                <a:hlinkClick r:id="rId4"/>
              </a:rPr>
              <a:t>Doench </a:t>
            </a:r>
            <a:r>
              <a:rPr lang="en-AU" b="0" i="1" u="none" strike="noStrike" dirty="0">
                <a:solidFill>
                  <a:srgbClr val="292B2C"/>
                </a:solidFill>
                <a:effectLst/>
                <a:latin typeface="Atkinson Hyperlegible"/>
                <a:hlinkClick r:id="rId4"/>
              </a:rPr>
              <a:t>et al.</a:t>
            </a:r>
            <a:r>
              <a:rPr lang="en-AU" b="0" i="0" u="none" strike="noStrike" dirty="0">
                <a:solidFill>
                  <a:srgbClr val="292B2C"/>
                </a:solidFill>
                <a:effectLst/>
                <a:latin typeface="Atkinson Hyperlegible"/>
                <a:hlinkClick r:id="rId4"/>
              </a:rPr>
              <a:t> 2016</a:t>
            </a:r>
            <a:r>
              <a:rPr lang="en-AU" b="0" i="0" dirty="0">
                <a:solidFill>
                  <a:srgbClr val="292B2C"/>
                </a:solidFill>
                <a:effectLst/>
                <a:latin typeface="Atkinson Hyperlegible"/>
              </a:rPr>
              <a:t>) which contains 77,441 sgRNAs, an average of 4 sgRNAs per gene, and 1000 non-targeting control sgRNAs. </a:t>
            </a:r>
            <a:endParaRPr lang="en-US" dirty="0"/>
          </a:p>
        </p:txBody>
      </p:sp>
      <p:sp>
        <p:nvSpPr>
          <p:cNvPr id="4" name="Slide Number Placeholder 3"/>
          <p:cNvSpPr>
            <a:spLocks noGrp="1"/>
          </p:cNvSpPr>
          <p:nvPr>
            <p:ph type="sldNum" sz="quarter" idx="5"/>
          </p:nvPr>
        </p:nvSpPr>
        <p:spPr/>
        <p:txBody>
          <a:bodyPr/>
          <a:lstStyle/>
          <a:p>
            <a:fld id="{DF281E6A-A8B5-F240-8650-BA0AA3F5C6DE}" type="slidenum">
              <a:rPr lang="en-US" smtClean="0"/>
              <a:t>48</a:t>
            </a:fld>
            <a:endParaRPr lang="en-US"/>
          </a:p>
        </p:txBody>
      </p:sp>
    </p:spTree>
    <p:extLst>
      <p:ext uri="{BB962C8B-B14F-4D97-AF65-F5344CB8AC3E}">
        <p14:creationId xmlns:p14="http://schemas.microsoft.com/office/powerpoint/2010/main" val="18681468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GiniIndex</a:t>
            </a:r>
            <a:r>
              <a:rPr lang="en-US" dirty="0"/>
              <a:t>	The Gini Index of the read count distribution. A smaller value indicates more </a:t>
            </a:r>
            <a:r>
              <a:rPr lang="en-US" dirty="0" err="1"/>
              <a:t>eveness</a:t>
            </a:r>
            <a:r>
              <a:rPr lang="en-US" dirty="0"/>
              <a:t> of the count distribution. (Recommended: around 0.1 for plasmid or initial state samples, and around 0.2-0.3 for negative selection samples) In the example data we expect only a few guides to be present as they are doing a negative selection screen. Gini index is a measure of inequality from economics. It is used in CRISPR analysis to assess if sgRNAs are present in equal amounts. In positive selection experiments, where only some sgRNAs dominate, the index can be high. However, as discussed in Li et al. 2015, in plasmid library, in early time points, or negative selection experiments, we expect fairly even distribution of the remaining sgRNAs that haven’t been negatively selected. A high Gini index in these types of sample can indicate CRISPR oligonucleotide synthesis unevenness, low viral transfection efficiency, and </a:t>
            </a:r>
            <a:r>
              <a:rPr lang="en-US" dirty="0" err="1"/>
              <a:t>overselection</a:t>
            </a:r>
            <a:r>
              <a:rPr lang="en-US" dirty="0"/>
              <a:t>, respectively.</a:t>
            </a:r>
          </a:p>
          <a:p>
            <a:endParaRPr lang="en-US" dirty="0"/>
          </a:p>
        </p:txBody>
      </p:sp>
      <p:sp>
        <p:nvSpPr>
          <p:cNvPr id="4" name="Slide Number Placeholder 3"/>
          <p:cNvSpPr>
            <a:spLocks noGrp="1"/>
          </p:cNvSpPr>
          <p:nvPr>
            <p:ph type="sldNum" sz="quarter" idx="5"/>
          </p:nvPr>
        </p:nvSpPr>
        <p:spPr/>
        <p:txBody>
          <a:bodyPr/>
          <a:lstStyle/>
          <a:p>
            <a:fld id="{DF281E6A-A8B5-F240-8650-BA0AA3F5C6DE}" type="slidenum">
              <a:rPr lang="en-US" smtClean="0"/>
              <a:t>49</a:t>
            </a:fld>
            <a:endParaRPr lang="en-US"/>
          </a:p>
        </p:txBody>
      </p:sp>
    </p:spTree>
    <p:extLst>
      <p:ext uri="{BB962C8B-B14F-4D97-AF65-F5344CB8AC3E}">
        <p14:creationId xmlns:p14="http://schemas.microsoft.com/office/powerpoint/2010/main" val="14292834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0" i="0" dirty="0">
                <a:solidFill>
                  <a:srgbClr val="2C3143"/>
                </a:solidFill>
                <a:effectLst/>
                <a:latin typeface="Atkinson Hyperlegible"/>
              </a:rPr>
              <a:t>This tests and ranks sgRNAs and genes based on the table provided.</a:t>
            </a:r>
          </a:p>
        </p:txBody>
      </p:sp>
      <p:sp>
        <p:nvSpPr>
          <p:cNvPr id="4" name="Slide Number Placeholder 3"/>
          <p:cNvSpPr>
            <a:spLocks noGrp="1"/>
          </p:cNvSpPr>
          <p:nvPr>
            <p:ph type="sldNum" sz="quarter" idx="5"/>
          </p:nvPr>
        </p:nvSpPr>
        <p:spPr/>
        <p:txBody>
          <a:bodyPr/>
          <a:lstStyle/>
          <a:p>
            <a:fld id="{DF281E6A-A8B5-F240-8650-BA0AA3F5C6DE}" type="slidenum">
              <a:rPr lang="en-US" smtClean="0"/>
              <a:t>50</a:t>
            </a:fld>
            <a:endParaRPr lang="en-US"/>
          </a:p>
        </p:txBody>
      </p:sp>
    </p:spTree>
    <p:extLst>
      <p:ext uri="{BB962C8B-B14F-4D97-AF65-F5344CB8AC3E}">
        <p14:creationId xmlns:p14="http://schemas.microsoft.com/office/powerpoint/2010/main" val="4249654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AU" b="1" i="0" dirty="0" err="1">
                <a:solidFill>
                  <a:srgbClr val="2C3143"/>
                </a:solidFill>
                <a:effectLst/>
                <a:latin typeface="Atkinson Hyperlegible"/>
              </a:rPr>
              <a:t>sgrna</a:t>
            </a:r>
            <a:r>
              <a:rPr lang="en-AU" b="0" i="0" dirty="0">
                <a:solidFill>
                  <a:srgbClr val="2C3143"/>
                </a:solidFill>
                <a:effectLst/>
                <a:latin typeface="Atkinson Hyperlegible"/>
              </a:rPr>
              <a:t> sgRNA ID</a:t>
            </a:r>
          </a:p>
          <a:p>
            <a:pPr algn="l">
              <a:buFont typeface="Arial" panose="020B0604020202020204" pitchFamily="34" charset="0"/>
              <a:buChar char="•"/>
            </a:pPr>
            <a:r>
              <a:rPr lang="en-AU" b="1" i="0" dirty="0">
                <a:solidFill>
                  <a:srgbClr val="2C3143"/>
                </a:solidFill>
                <a:effectLst/>
                <a:latin typeface="Atkinson Hyperlegible"/>
              </a:rPr>
              <a:t>Gene</a:t>
            </a:r>
            <a:r>
              <a:rPr lang="en-AU" b="0" i="0" dirty="0">
                <a:solidFill>
                  <a:srgbClr val="2C3143"/>
                </a:solidFill>
                <a:effectLst/>
                <a:latin typeface="Atkinson Hyperlegible"/>
              </a:rPr>
              <a:t> The targeting gene</a:t>
            </a:r>
          </a:p>
          <a:p>
            <a:pPr algn="l">
              <a:buFont typeface="Arial" panose="020B0604020202020204" pitchFamily="34" charset="0"/>
              <a:buChar char="•"/>
            </a:pPr>
            <a:r>
              <a:rPr lang="en-AU" b="1" i="0" dirty="0" err="1">
                <a:solidFill>
                  <a:srgbClr val="2C3143"/>
                </a:solidFill>
                <a:effectLst/>
                <a:latin typeface="Atkinson Hyperlegible"/>
              </a:rPr>
              <a:t>control_count</a:t>
            </a:r>
            <a:r>
              <a:rPr lang="en-AU" b="0" i="0" dirty="0">
                <a:solidFill>
                  <a:srgbClr val="2C3143"/>
                </a:solidFill>
                <a:effectLst/>
                <a:latin typeface="Atkinson Hyperlegible"/>
              </a:rPr>
              <a:t> Normalized read counts in control samples</a:t>
            </a:r>
          </a:p>
          <a:p>
            <a:pPr algn="l">
              <a:buFont typeface="Arial" panose="020B0604020202020204" pitchFamily="34" charset="0"/>
              <a:buChar char="•"/>
            </a:pPr>
            <a:r>
              <a:rPr lang="en-AU" b="1" i="0" dirty="0" err="1">
                <a:solidFill>
                  <a:srgbClr val="2C3143"/>
                </a:solidFill>
                <a:effectLst/>
                <a:latin typeface="Atkinson Hyperlegible"/>
              </a:rPr>
              <a:t>treatment_count</a:t>
            </a:r>
            <a:r>
              <a:rPr lang="en-AU" b="0" i="0" dirty="0">
                <a:solidFill>
                  <a:srgbClr val="2C3143"/>
                </a:solidFill>
                <a:effectLst/>
                <a:latin typeface="Atkinson Hyperlegible"/>
              </a:rPr>
              <a:t> Normalized read counts in treatment samples</a:t>
            </a:r>
          </a:p>
          <a:p>
            <a:pPr algn="l">
              <a:buFont typeface="Arial" panose="020B0604020202020204" pitchFamily="34" charset="0"/>
              <a:buChar char="•"/>
            </a:pPr>
            <a:r>
              <a:rPr lang="en-AU" b="1" i="0" dirty="0" err="1">
                <a:solidFill>
                  <a:srgbClr val="2C3143"/>
                </a:solidFill>
                <a:effectLst/>
                <a:latin typeface="Atkinson Hyperlegible"/>
              </a:rPr>
              <a:t>control_mean</a:t>
            </a:r>
            <a:r>
              <a:rPr lang="en-AU" b="0" i="0" dirty="0">
                <a:solidFill>
                  <a:srgbClr val="2C3143"/>
                </a:solidFill>
                <a:effectLst/>
                <a:latin typeface="Atkinson Hyperlegible"/>
              </a:rPr>
              <a:t> Mean read counts in control samples</a:t>
            </a:r>
          </a:p>
          <a:p>
            <a:pPr algn="l">
              <a:buFont typeface="Arial" panose="020B0604020202020204" pitchFamily="34" charset="0"/>
              <a:buChar char="•"/>
            </a:pPr>
            <a:r>
              <a:rPr lang="en-AU" b="1" i="0" dirty="0" err="1">
                <a:solidFill>
                  <a:srgbClr val="2C3143"/>
                </a:solidFill>
                <a:effectLst/>
                <a:latin typeface="Atkinson Hyperlegible"/>
              </a:rPr>
              <a:t>treat_mean</a:t>
            </a:r>
            <a:r>
              <a:rPr lang="en-AU" b="0" i="0" dirty="0">
                <a:solidFill>
                  <a:srgbClr val="2C3143"/>
                </a:solidFill>
                <a:effectLst/>
                <a:latin typeface="Atkinson Hyperlegible"/>
              </a:rPr>
              <a:t> Mean read counts in treatment samples</a:t>
            </a:r>
          </a:p>
          <a:p>
            <a:pPr algn="l">
              <a:buFont typeface="Arial" panose="020B0604020202020204" pitchFamily="34" charset="0"/>
              <a:buChar char="•"/>
            </a:pPr>
            <a:r>
              <a:rPr lang="en-AU" b="1" i="0" dirty="0">
                <a:solidFill>
                  <a:srgbClr val="2C3143"/>
                </a:solidFill>
                <a:effectLst/>
                <a:latin typeface="Atkinson Hyperlegible"/>
              </a:rPr>
              <a:t>LFC</a:t>
            </a:r>
            <a:r>
              <a:rPr lang="en-AU" b="0" i="0" dirty="0">
                <a:solidFill>
                  <a:srgbClr val="2C3143"/>
                </a:solidFill>
                <a:effectLst/>
                <a:latin typeface="Atkinson Hyperlegible"/>
              </a:rPr>
              <a:t> The log fold change of sgRNA</a:t>
            </a:r>
          </a:p>
          <a:p>
            <a:pPr algn="l">
              <a:buFont typeface="Arial" panose="020B0604020202020204" pitchFamily="34" charset="0"/>
              <a:buChar char="•"/>
            </a:pPr>
            <a:r>
              <a:rPr lang="en-AU" b="1" i="0" dirty="0" err="1">
                <a:solidFill>
                  <a:srgbClr val="2C3143"/>
                </a:solidFill>
                <a:effectLst/>
                <a:latin typeface="Atkinson Hyperlegible"/>
              </a:rPr>
              <a:t>control_var</a:t>
            </a:r>
            <a:r>
              <a:rPr lang="en-AU" b="0" i="0" dirty="0">
                <a:solidFill>
                  <a:srgbClr val="2C3143"/>
                </a:solidFill>
                <a:effectLst/>
                <a:latin typeface="Atkinson Hyperlegible"/>
              </a:rPr>
              <a:t> The raw variance in control samples</a:t>
            </a:r>
          </a:p>
          <a:p>
            <a:pPr algn="l">
              <a:buFont typeface="Arial" panose="020B0604020202020204" pitchFamily="34" charset="0"/>
              <a:buChar char="•"/>
            </a:pPr>
            <a:r>
              <a:rPr lang="en-AU" b="1" i="0" dirty="0" err="1">
                <a:solidFill>
                  <a:srgbClr val="2C3143"/>
                </a:solidFill>
                <a:effectLst/>
                <a:latin typeface="Atkinson Hyperlegible"/>
              </a:rPr>
              <a:t>adj_var</a:t>
            </a:r>
            <a:r>
              <a:rPr lang="en-AU" b="0" i="0" dirty="0">
                <a:solidFill>
                  <a:srgbClr val="2C3143"/>
                </a:solidFill>
                <a:effectLst/>
                <a:latin typeface="Atkinson Hyperlegible"/>
              </a:rPr>
              <a:t> The adjusted variance in control samples</a:t>
            </a:r>
          </a:p>
          <a:p>
            <a:pPr algn="l">
              <a:buFont typeface="Arial" panose="020B0604020202020204" pitchFamily="34" charset="0"/>
              <a:buChar char="•"/>
            </a:pPr>
            <a:r>
              <a:rPr lang="en-AU" b="1" i="0" dirty="0">
                <a:solidFill>
                  <a:srgbClr val="2C3143"/>
                </a:solidFill>
                <a:effectLst/>
                <a:latin typeface="Atkinson Hyperlegible"/>
              </a:rPr>
              <a:t>score</a:t>
            </a:r>
            <a:r>
              <a:rPr lang="en-AU" b="0" i="0" dirty="0">
                <a:solidFill>
                  <a:srgbClr val="2C3143"/>
                </a:solidFill>
                <a:effectLst/>
                <a:latin typeface="Atkinson Hyperlegible"/>
              </a:rPr>
              <a:t> The score of this sgRNA</a:t>
            </a:r>
          </a:p>
          <a:p>
            <a:pPr algn="l">
              <a:buFont typeface="Arial" panose="020B0604020202020204" pitchFamily="34" charset="0"/>
              <a:buChar char="•"/>
            </a:pPr>
            <a:r>
              <a:rPr lang="en-AU" b="1" i="0" dirty="0" err="1">
                <a:solidFill>
                  <a:srgbClr val="2C3143"/>
                </a:solidFill>
                <a:effectLst/>
                <a:latin typeface="Atkinson Hyperlegible"/>
              </a:rPr>
              <a:t>p.low</a:t>
            </a:r>
            <a:r>
              <a:rPr lang="en-AU" b="0" i="0" dirty="0">
                <a:solidFill>
                  <a:srgbClr val="2C3143"/>
                </a:solidFill>
                <a:effectLst/>
                <a:latin typeface="Atkinson Hyperlegible"/>
              </a:rPr>
              <a:t> p-value (lower tail)</a:t>
            </a:r>
          </a:p>
          <a:p>
            <a:pPr algn="l">
              <a:buFont typeface="Arial" panose="020B0604020202020204" pitchFamily="34" charset="0"/>
              <a:buChar char="•"/>
            </a:pPr>
            <a:r>
              <a:rPr lang="en-AU" b="1" i="0" dirty="0" err="1">
                <a:solidFill>
                  <a:srgbClr val="2C3143"/>
                </a:solidFill>
                <a:effectLst/>
                <a:latin typeface="Atkinson Hyperlegible"/>
              </a:rPr>
              <a:t>p.high</a:t>
            </a:r>
            <a:r>
              <a:rPr lang="en-AU" b="0" i="0" dirty="0">
                <a:solidFill>
                  <a:srgbClr val="2C3143"/>
                </a:solidFill>
                <a:effectLst/>
                <a:latin typeface="Atkinson Hyperlegible"/>
              </a:rPr>
              <a:t> p-value (higher tail)</a:t>
            </a:r>
          </a:p>
          <a:p>
            <a:pPr algn="l">
              <a:buFont typeface="Arial" panose="020B0604020202020204" pitchFamily="34" charset="0"/>
              <a:buChar char="•"/>
            </a:pPr>
            <a:r>
              <a:rPr lang="en-AU" b="1" i="0" dirty="0" err="1">
                <a:solidFill>
                  <a:srgbClr val="2C3143"/>
                </a:solidFill>
                <a:effectLst/>
                <a:latin typeface="Atkinson Hyperlegible"/>
              </a:rPr>
              <a:t>p.twosided</a:t>
            </a:r>
            <a:r>
              <a:rPr lang="en-AU" b="0" i="0" dirty="0">
                <a:solidFill>
                  <a:srgbClr val="2C3143"/>
                </a:solidFill>
                <a:effectLst/>
                <a:latin typeface="Atkinson Hyperlegible"/>
              </a:rPr>
              <a:t> p-value (two sided)</a:t>
            </a:r>
          </a:p>
          <a:p>
            <a:pPr algn="l">
              <a:buFont typeface="Arial" panose="020B0604020202020204" pitchFamily="34" charset="0"/>
              <a:buChar char="•"/>
            </a:pPr>
            <a:r>
              <a:rPr lang="en-AU" b="1" i="0" dirty="0">
                <a:solidFill>
                  <a:srgbClr val="2C3143"/>
                </a:solidFill>
                <a:effectLst/>
                <a:latin typeface="Atkinson Hyperlegible"/>
              </a:rPr>
              <a:t>FDR</a:t>
            </a:r>
            <a:r>
              <a:rPr lang="en-AU" b="0" i="0" dirty="0">
                <a:solidFill>
                  <a:srgbClr val="2C3143"/>
                </a:solidFill>
                <a:effectLst/>
                <a:latin typeface="Atkinson Hyperlegible"/>
              </a:rPr>
              <a:t> false discovery rate</a:t>
            </a:r>
          </a:p>
          <a:p>
            <a:pPr algn="l">
              <a:buFont typeface="Arial" panose="020B0604020202020204" pitchFamily="34" charset="0"/>
              <a:buChar char="•"/>
            </a:pPr>
            <a:r>
              <a:rPr lang="en-AU" b="1" i="0" dirty="0" err="1">
                <a:solidFill>
                  <a:srgbClr val="2C3143"/>
                </a:solidFill>
                <a:effectLst/>
                <a:latin typeface="Atkinson Hyperlegible"/>
              </a:rPr>
              <a:t>high_in_treatment</a:t>
            </a:r>
            <a:r>
              <a:rPr lang="en-AU" b="0" i="0" dirty="0">
                <a:solidFill>
                  <a:srgbClr val="2C3143"/>
                </a:solidFill>
                <a:effectLst/>
                <a:latin typeface="Atkinson Hyperlegible"/>
              </a:rPr>
              <a:t> Whether the abundance is higher in treatment samples</a:t>
            </a:r>
          </a:p>
          <a:p>
            <a:pPr algn="l"/>
            <a:endParaRPr lang="en-AU" b="0" i="0" dirty="0">
              <a:solidFill>
                <a:srgbClr val="2C3143"/>
              </a:solidFill>
              <a:effectLst/>
              <a:latin typeface="Atkinson Hyperlegible"/>
            </a:endParaRPr>
          </a:p>
        </p:txBody>
      </p:sp>
      <p:sp>
        <p:nvSpPr>
          <p:cNvPr id="4" name="Slide Number Placeholder 3"/>
          <p:cNvSpPr>
            <a:spLocks noGrp="1"/>
          </p:cNvSpPr>
          <p:nvPr>
            <p:ph type="sldNum" sz="quarter" idx="5"/>
          </p:nvPr>
        </p:nvSpPr>
        <p:spPr/>
        <p:txBody>
          <a:bodyPr/>
          <a:lstStyle/>
          <a:p>
            <a:fld id="{DF281E6A-A8B5-F240-8650-BA0AA3F5C6DE}" type="slidenum">
              <a:rPr lang="en-US" smtClean="0"/>
              <a:t>51</a:t>
            </a:fld>
            <a:endParaRPr lang="en-US"/>
          </a:p>
        </p:txBody>
      </p:sp>
    </p:spTree>
    <p:extLst>
      <p:ext uri="{BB962C8B-B14F-4D97-AF65-F5344CB8AC3E}">
        <p14:creationId xmlns:p14="http://schemas.microsoft.com/office/powerpoint/2010/main" val="4905580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AU" b="1" i="0" dirty="0">
                <a:solidFill>
                  <a:srgbClr val="2C3143"/>
                </a:solidFill>
                <a:effectLst/>
                <a:latin typeface="Atkinson Hyperlegible"/>
              </a:rPr>
              <a:t>##### Negative </a:t>
            </a:r>
            <a:r>
              <a:rPr lang="en-AU" b="1" i="0" dirty="0" err="1">
                <a:solidFill>
                  <a:srgbClr val="2C3143"/>
                </a:solidFill>
                <a:effectLst/>
                <a:latin typeface="Atkinson Hyperlegible"/>
              </a:rPr>
              <a:t>seclection</a:t>
            </a:r>
            <a:r>
              <a:rPr lang="en-AU" b="1" i="0" dirty="0">
                <a:solidFill>
                  <a:srgbClr val="2C3143"/>
                </a:solidFill>
                <a:effectLst/>
                <a:latin typeface="Atkinson Hyperlegible"/>
              </a:rPr>
              <a:t> screens #####</a:t>
            </a:r>
          </a:p>
          <a:p>
            <a:pPr algn="l">
              <a:buFont typeface="Arial" panose="020B0604020202020204" pitchFamily="34" charset="0"/>
              <a:buChar char="•"/>
            </a:pPr>
            <a:r>
              <a:rPr lang="en-AU" b="1" i="0" dirty="0">
                <a:solidFill>
                  <a:srgbClr val="2C3143"/>
                </a:solidFill>
                <a:effectLst/>
                <a:latin typeface="Atkinson Hyperlegible"/>
              </a:rPr>
              <a:t>We are looking for guides that are depleted after the treatment. </a:t>
            </a:r>
            <a:r>
              <a:rPr lang="en-AU" b="1" i="0" dirty="0" err="1">
                <a:solidFill>
                  <a:srgbClr val="2C3143"/>
                </a:solidFill>
                <a:effectLst/>
                <a:latin typeface="Atkinson Hyperlegible"/>
              </a:rPr>
              <a:t>Becuase</a:t>
            </a:r>
            <a:r>
              <a:rPr lang="en-AU" b="1" i="0" dirty="0">
                <a:solidFill>
                  <a:srgbClr val="2C3143"/>
                </a:solidFill>
                <a:effectLst/>
                <a:latin typeface="Atkinson Hyperlegible"/>
              </a:rPr>
              <a:t> we are interested in drug sensitivity.</a:t>
            </a:r>
          </a:p>
          <a:p>
            <a:pPr algn="l">
              <a:buFont typeface="Arial" panose="020B0604020202020204" pitchFamily="34" charset="0"/>
              <a:buChar char="•"/>
            </a:pPr>
            <a:r>
              <a:rPr lang="en-AU" b="1" i="0" dirty="0">
                <a:solidFill>
                  <a:srgbClr val="2C3143"/>
                </a:solidFill>
                <a:effectLst/>
                <a:latin typeface="Atkinson Hyperlegible"/>
              </a:rPr>
              <a:t>id</a:t>
            </a:r>
            <a:r>
              <a:rPr lang="en-AU" b="0" i="0" dirty="0">
                <a:solidFill>
                  <a:srgbClr val="2C3143"/>
                </a:solidFill>
                <a:effectLst/>
                <a:latin typeface="Atkinson Hyperlegible"/>
              </a:rPr>
              <a:t> Gene ID</a:t>
            </a:r>
          </a:p>
          <a:p>
            <a:pPr algn="l">
              <a:buFont typeface="Arial" panose="020B0604020202020204" pitchFamily="34" charset="0"/>
              <a:buChar char="•"/>
            </a:pPr>
            <a:r>
              <a:rPr lang="en-AU" b="1" i="0" dirty="0">
                <a:solidFill>
                  <a:srgbClr val="2C3143"/>
                </a:solidFill>
                <a:effectLst/>
                <a:latin typeface="Atkinson Hyperlegible"/>
              </a:rPr>
              <a:t>num</a:t>
            </a:r>
            <a:r>
              <a:rPr lang="en-AU" b="0" i="0" dirty="0">
                <a:solidFill>
                  <a:srgbClr val="2C3143"/>
                </a:solidFill>
                <a:effectLst/>
                <a:latin typeface="Atkinson Hyperlegible"/>
              </a:rPr>
              <a:t> The number of targeting sgRNAs for each gene</a:t>
            </a:r>
          </a:p>
          <a:p>
            <a:pPr algn="l">
              <a:buFont typeface="Arial" panose="020B0604020202020204" pitchFamily="34" charset="0"/>
              <a:buChar char="•"/>
            </a:pPr>
            <a:r>
              <a:rPr lang="en-AU" b="1" i="0" dirty="0" err="1">
                <a:solidFill>
                  <a:srgbClr val="2C3143"/>
                </a:solidFill>
                <a:effectLst/>
                <a:latin typeface="Atkinson Hyperlegible"/>
              </a:rPr>
              <a:t>neg|score</a:t>
            </a:r>
            <a:r>
              <a:rPr lang="en-AU" b="0" i="0" dirty="0">
                <a:solidFill>
                  <a:srgbClr val="2C3143"/>
                </a:solidFill>
                <a:effectLst/>
                <a:latin typeface="Atkinson Hyperlegible"/>
              </a:rPr>
              <a:t> The RRA lo value of this gene in negative selection</a:t>
            </a:r>
          </a:p>
          <a:p>
            <a:pPr algn="l">
              <a:buFont typeface="Arial" panose="020B0604020202020204" pitchFamily="34" charset="0"/>
              <a:buChar char="•"/>
            </a:pPr>
            <a:r>
              <a:rPr lang="en-AU" b="1" i="0" dirty="0" err="1">
                <a:solidFill>
                  <a:srgbClr val="2C3143"/>
                </a:solidFill>
                <a:effectLst/>
                <a:latin typeface="Atkinson Hyperlegible"/>
              </a:rPr>
              <a:t>neg|p-value</a:t>
            </a:r>
            <a:r>
              <a:rPr lang="en-AU" b="0" i="0" dirty="0">
                <a:solidFill>
                  <a:srgbClr val="2C3143"/>
                </a:solidFill>
                <a:effectLst/>
                <a:latin typeface="Atkinson Hyperlegible"/>
              </a:rPr>
              <a:t> The raw p-value (using permutation) of this gene in negative selection</a:t>
            </a:r>
          </a:p>
          <a:p>
            <a:pPr algn="l">
              <a:buFont typeface="Arial" panose="020B0604020202020204" pitchFamily="34" charset="0"/>
              <a:buChar char="•"/>
            </a:pPr>
            <a:r>
              <a:rPr lang="en-AU" b="1" i="0" dirty="0" err="1">
                <a:solidFill>
                  <a:srgbClr val="2C3143"/>
                </a:solidFill>
                <a:effectLst/>
                <a:latin typeface="Atkinson Hyperlegible"/>
              </a:rPr>
              <a:t>neg|fdr</a:t>
            </a:r>
            <a:r>
              <a:rPr lang="en-AU" b="0" i="0" dirty="0">
                <a:solidFill>
                  <a:srgbClr val="2C3143"/>
                </a:solidFill>
                <a:effectLst/>
                <a:latin typeface="Atkinson Hyperlegible"/>
              </a:rPr>
              <a:t> The false discovery rate of this gene in negative selection</a:t>
            </a:r>
          </a:p>
          <a:p>
            <a:pPr algn="l">
              <a:buFont typeface="Arial" panose="020B0604020202020204" pitchFamily="34" charset="0"/>
              <a:buChar char="•"/>
            </a:pPr>
            <a:r>
              <a:rPr lang="en-AU" b="1" i="0" dirty="0" err="1">
                <a:solidFill>
                  <a:srgbClr val="2C3143"/>
                </a:solidFill>
                <a:effectLst/>
                <a:latin typeface="Atkinson Hyperlegible"/>
              </a:rPr>
              <a:t>neg|rank</a:t>
            </a:r>
            <a:r>
              <a:rPr lang="en-AU" b="0" i="0" dirty="0">
                <a:solidFill>
                  <a:srgbClr val="2C3143"/>
                </a:solidFill>
                <a:effectLst/>
                <a:latin typeface="Atkinson Hyperlegible"/>
              </a:rPr>
              <a:t> The ranking of this gene in negative selection</a:t>
            </a:r>
          </a:p>
          <a:p>
            <a:pPr algn="l">
              <a:buFont typeface="Arial" panose="020B0604020202020204" pitchFamily="34" charset="0"/>
              <a:buChar char="•"/>
            </a:pPr>
            <a:r>
              <a:rPr lang="en-AU" b="1" i="0" dirty="0" err="1">
                <a:solidFill>
                  <a:srgbClr val="2C3143"/>
                </a:solidFill>
                <a:effectLst/>
                <a:latin typeface="Atkinson Hyperlegible"/>
              </a:rPr>
              <a:t>neg|goodsgrna</a:t>
            </a:r>
            <a:r>
              <a:rPr lang="en-AU" b="0" i="0" dirty="0">
                <a:solidFill>
                  <a:srgbClr val="2C3143"/>
                </a:solidFill>
                <a:effectLst/>
                <a:latin typeface="Atkinson Hyperlegible"/>
              </a:rPr>
              <a:t> The number of "good" sgRNAs, i.e., sgRNAs whose ranking is below the alpha </a:t>
            </a:r>
            <a:r>
              <a:rPr lang="en-AU" b="0" i="0" dirty="0" err="1">
                <a:solidFill>
                  <a:srgbClr val="2C3143"/>
                </a:solidFill>
                <a:effectLst/>
                <a:latin typeface="Atkinson Hyperlegible"/>
              </a:rPr>
              <a:t>cutoff</a:t>
            </a:r>
            <a:r>
              <a:rPr lang="en-AU" b="0" i="0" dirty="0">
                <a:solidFill>
                  <a:srgbClr val="2C3143"/>
                </a:solidFill>
                <a:effectLst/>
                <a:latin typeface="Atkinson Hyperlegible"/>
              </a:rPr>
              <a:t> (determined by the --gene-test-</a:t>
            </a:r>
            <a:r>
              <a:rPr lang="en-AU" b="0" i="0" dirty="0" err="1">
                <a:solidFill>
                  <a:srgbClr val="2C3143"/>
                </a:solidFill>
                <a:effectLst/>
                <a:latin typeface="Atkinson Hyperlegible"/>
              </a:rPr>
              <a:t>fdr</a:t>
            </a:r>
            <a:r>
              <a:rPr lang="en-AU" b="0" i="0" dirty="0">
                <a:solidFill>
                  <a:srgbClr val="2C3143"/>
                </a:solidFill>
                <a:effectLst/>
                <a:latin typeface="Atkinson Hyperlegible"/>
              </a:rPr>
              <a:t>-threshold option), in negative selection.</a:t>
            </a:r>
          </a:p>
          <a:p>
            <a:pPr algn="l">
              <a:buFont typeface="Arial" panose="020B0604020202020204" pitchFamily="34" charset="0"/>
              <a:buChar char="•"/>
            </a:pPr>
            <a:r>
              <a:rPr lang="en-AU" b="1" i="0" dirty="0" err="1">
                <a:solidFill>
                  <a:srgbClr val="2C3143"/>
                </a:solidFill>
                <a:effectLst/>
                <a:latin typeface="Atkinson Hyperlegible"/>
              </a:rPr>
              <a:t>neg|lfc</a:t>
            </a:r>
            <a:r>
              <a:rPr lang="en-AU" b="0" i="0" dirty="0">
                <a:solidFill>
                  <a:srgbClr val="2C3143"/>
                </a:solidFill>
                <a:effectLst/>
                <a:latin typeface="Atkinson Hyperlegible"/>
              </a:rPr>
              <a:t> The log fold change of this gene in negative selection</a:t>
            </a:r>
          </a:p>
          <a:p>
            <a:pPr algn="l">
              <a:buFont typeface="Arial" panose="020B0604020202020204" pitchFamily="34" charset="0"/>
              <a:buChar char="•"/>
            </a:pPr>
            <a:r>
              <a:rPr lang="en-AU" b="1" i="0" dirty="0" err="1">
                <a:solidFill>
                  <a:srgbClr val="2C3143"/>
                </a:solidFill>
                <a:effectLst/>
                <a:latin typeface="Atkinson Hyperlegible"/>
              </a:rPr>
              <a:t>pos|score</a:t>
            </a:r>
            <a:r>
              <a:rPr lang="en-AU" b="0" i="0" dirty="0">
                <a:solidFill>
                  <a:srgbClr val="2C3143"/>
                </a:solidFill>
                <a:effectLst/>
                <a:latin typeface="Atkinson Hyperlegible"/>
              </a:rPr>
              <a:t> The number of targeting sgRNAs for each gene in positive selection (usually the same as </a:t>
            </a:r>
            <a:r>
              <a:rPr lang="en-AU" b="0" i="0" dirty="0" err="1">
                <a:solidFill>
                  <a:srgbClr val="2C3143"/>
                </a:solidFill>
                <a:effectLst/>
                <a:latin typeface="Atkinson Hyperlegible"/>
              </a:rPr>
              <a:t>num.neg</a:t>
            </a:r>
            <a:r>
              <a:rPr lang="en-AU" b="0" i="0" dirty="0">
                <a:solidFill>
                  <a:srgbClr val="2C3143"/>
                </a:solidFill>
                <a:effectLst/>
                <a:latin typeface="Atkinson Hyperlegible"/>
              </a:rPr>
              <a:t>)</a:t>
            </a:r>
          </a:p>
          <a:p>
            <a:pPr algn="l">
              <a:buFont typeface="Arial" panose="020B0604020202020204" pitchFamily="34" charset="0"/>
              <a:buChar char="•"/>
            </a:pPr>
            <a:r>
              <a:rPr lang="en-AU" b="1" i="0" dirty="0" err="1">
                <a:solidFill>
                  <a:srgbClr val="2C3143"/>
                </a:solidFill>
                <a:effectLst/>
                <a:latin typeface="Atkinson Hyperlegible"/>
              </a:rPr>
              <a:t>pos|score</a:t>
            </a:r>
            <a:r>
              <a:rPr lang="en-AU" b="0" i="0" dirty="0">
                <a:solidFill>
                  <a:srgbClr val="2C3143"/>
                </a:solidFill>
                <a:effectLst/>
                <a:latin typeface="Atkinson Hyperlegible"/>
              </a:rPr>
              <a:t> The RRA lo value of this gene in negative selection</a:t>
            </a:r>
          </a:p>
          <a:p>
            <a:pPr algn="l">
              <a:buFont typeface="Arial" panose="020B0604020202020204" pitchFamily="34" charset="0"/>
              <a:buChar char="•"/>
            </a:pPr>
            <a:r>
              <a:rPr lang="en-AU" b="1" i="0" dirty="0" err="1">
                <a:solidFill>
                  <a:srgbClr val="2C3143"/>
                </a:solidFill>
                <a:effectLst/>
                <a:latin typeface="Atkinson Hyperlegible"/>
              </a:rPr>
              <a:t>pos|p-value</a:t>
            </a:r>
            <a:r>
              <a:rPr lang="en-AU" b="0" i="0" dirty="0">
                <a:solidFill>
                  <a:srgbClr val="2C3143"/>
                </a:solidFill>
                <a:effectLst/>
                <a:latin typeface="Atkinson Hyperlegible"/>
              </a:rPr>
              <a:t> The raw p-value of this gene in positive selection</a:t>
            </a:r>
          </a:p>
          <a:p>
            <a:pPr algn="l">
              <a:buFont typeface="Arial" panose="020B0604020202020204" pitchFamily="34" charset="0"/>
              <a:buChar char="•"/>
            </a:pPr>
            <a:r>
              <a:rPr lang="en-AU" b="1" i="0" dirty="0" err="1">
                <a:solidFill>
                  <a:srgbClr val="2C3143"/>
                </a:solidFill>
                <a:effectLst/>
                <a:latin typeface="Atkinson Hyperlegible"/>
              </a:rPr>
              <a:t>pos|fdr</a:t>
            </a:r>
            <a:r>
              <a:rPr lang="en-AU" b="0" i="0" dirty="0">
                <a:solidFill>
                  <a:srgbClr val="2C3143"/>
                </a:solidFill>
                <a:effectLst/>
                <a:latin typeface="Atkinson Hyperlegible"/>
              </a:rPr>
              <a:t> The false discovery rate of this gene in positive selection</a:t>
            </a:r>
          </a:p>
          <a:p>
            <a:pPr algn="l">
              <a:buFont typeface="Arial" panose="020B0604020202020204" pitchFamily="34" charset="0"/>
              <a:buChar char="•"/>
            </a:pPr>
            <a:r>
              <a:rPr lang="en-AU" b="1" i="0" dirty="0" err="1">
                <a:solidFill>
                  <a:srgbClr val="2C3143"/>
                </a:solidFill>
                <a:effectLst/>
                <a:latin typeface="Atkinson Hyperlegible"/>
              </a:rPr>
              <a:t>pos|rank</a:t>
            </a:r>
            <a:r>
              <a:rPr lang="en-AU" b="0" i="0" dirty="0">
                <a:solidFill>
                  <a:srgbClr val="2C3143"/>
                </a:solidFill>
                <a:effectLst/>
                <a:latin typeface="Atkinson Hyperlegible"/>
              </a:rPr>
              <a:t> The ranking of this gene in positive selection</a:t>
            </a:r>
          </a:p>
          <a:p>
            <a:pPr algn="l">
              <a:buFont typeface="Arial" panose="020B0604020202020204" pitchFamily="34" charset="0"/>
              <a:buChar char="•"/>
            </a:pPr>
            <a:r>
              <a:rPr lang="en-AU" b="1" i="0" dirty="0" err="1">
                <a:solidFill>
                  <a:srgbClr val="2C3143"/>
                </a:solidFill>
                <a:effectLst/>
                <a:latin typeface="Atkinson Hyperlegible"/>
              </a:rPr>
              <a:t>pos|goodsgrna</a:t>
            </a:r>
            <a:r>
              <a:rPr lang="en-AU" b="0" i="0" dirty="0">
                <a:solidFill>
                  <a:srgbClr val="2C3143"/>
                </a:solidFill>
                <a:effectLst/>
                <a:latin typeface="Atkinson Hyperlegible"/>
              </a:rPr>
              <a:t> The number of "good" sgRNAs, i.e., sgRNAs whose ranking is below the alpha </a:t>
            </a:r>
            <a:r>
              <a:rPr lang="en-AU" b="0" i="0" dirty="0" err="1">
                <a:solidFill>
                  <a:srgbClr val="2C3143"/>
                </a:solidFill>
                <a:effectLst/>
                <a:latin typeface="Atkinson Hyperlegible"/>
              </a:rPr>
              <a:t>cutoff</a:t>
            </a:r>
            <a:r>
              <a:rPr lang="en-AU" b="0" i="0" dirty="0">
                <a:solidFill>
                  <a:srgbClr val="2C3143"/>
                </a:solidFill>
                <a:effectLst/>
                <a:latin typeface="Atkinson Hyperlegible"/>
              </a:rPr>
              <a:t> (determined by the --gene-test-</a:t>
            </a:r>
            <a:r>
              <a:rPr lang="en-AU" b="0" i="0" dirty="0" err="1">
                <a:solidFill>
                  <a:srgbClr val="2C3143"/>
                </a:solidFill>
                <a:effectLst/>
                <a:latin typeface="Atkinson Hyperlegible"/>
              </a:rPr>
              <a:t>fdr</a:t>
            </a:r>
            <a:r>
              <a:rPr lang="en-AU" b="0" i="0" dirty="0">
                <a:solidFill>
                  <a:srgbClr val="2C3143"/>
                </a:solidFill>
                <a:effectLst/>
                <a:latin typeface="Atkinson Hyperlegible"/>
              </a:rPr>
              <a:t>-threshold option), in positive selection.</a:t>
            </a:r>
          </a:p>
          <a:p>
            <a:pPr algn="l">
              <a:buFont typeface="Arial" panose="020B0604020202020204" pitchFamily="34" charset="0"/>
              <a:buChar char="•"/>
            </a:pPr>
            <a:r>
              <a:rPr lang="en-AU" b="1" i="0" dirty="0" err="1">
                <a:solidFill>
                  <a:srgbClr val="2C3143"/>
                </a:solidFill>
                <a:effectLst/>
                <a:latin typeface="Atkinson Hyperlegible"/>
              </a:rPr>
              <a:t>pos|lfc</a:t>
            </a:r>
            <a:r>
              <a:rPr lang="en-AU" b="0" i="0" dirty="0">
                <a:solidFill>
                  <a:srgbClr val="2C3143"/>
                </a:solidFill>
                <a:effectLst/>
                <a:latin typeface="Atkinson Hyperlegible"/>
              </a:rPr>
              <a:t> The log fold change of this gene in positive selection</a:t>
            </a:r>
          </a:p>
          <a:p>
            <a:pPr algn="l"/>
            <a:endParaRPr lang="en-AU" b="0" i="0" dirty="0">
              <a:solidFill>
                <a:srgbClr val="2C3143"/>
              </a:solidFill>
              <a:effectLst/>
              <a:latin typeface="Atkinson Hyperlegible"/>
            </a:endParaRPr>
          </a:p>
        </p:txBody>
      </p:sp>
      <p:sp>
        <p:nvSpPr>
          <p:cNvPr id="4" name="Slide Number Placeholder 3"/>
          <p:cNvSpPr>
            <a:spLocks noGrp="1"/>
          </p:cNvSpPr>
          <p:nvPr>
            <p:ph type="sldNum" sz="quarter" idx="5"/>
          </p:nvPr>
        </p:nvSpPr>
        <p:spPr/>
        <p:txBody>
          <a:bodyPr/>
          <a:lstStyle/>
          <a:p>
            <a:fld id="{DF281E6A-A8B5-F240-8650-BA0AA3F5C6DE}" type="slidenum">
              <a:rPr lang="en-US" smtClean="0"/>
              <a:t>52</a:t>
            </a:fld>
            <a:endParaRPr lang="en-US"/>
          </a:p>
        </p:txBody>
      </p:sp>
    </p:spTree>
    <p:extLst>
      <p:ext uri="{BB962C8B-B14F-4D97-AF65-F5344CB8AC3E}">
        <p14:creationId xmlns:p14="http://schemas.microsoft.com/office/powerpoint/2010/main" val="25868162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the abundance of the guides targeting FL1 gene is changing from vehicle to treatment. Here we are interested in guides that are dropping out that are increasing the cell sensitivity to the drug for this particular experiment. By looking at FL1’s plot, we wouldn't have enough confidence for this gene being one of the essential genes compared to some of the other guides as only one of its guide is depleted but the rest is not.</a:t>
            </a:r>
          </a:p>
        </p:txBody>
      </p:sp>
      <p:sp>
        <p:nvSpPr>
          <p:cNvPr id="4" name="Slide Number Placeholder 3"/>
          <p:cNvSpPr>
            <a:spLocks noGrp="1"/>
          </p:cNvSpPr>
          <p:nvPr>
            <p:ph type="sldNum" sz="quarter" idx="5"/>
          </p:nvPr>
        </p:nvSpPr>
        <p:spPr/>
        <p:txBody>
          <a:bodyPr/>
          <a:lstStyle/>
          <a:p>
            <a:fld id="{DF281E6A-A8B5-F240-8650-BA0AA3F5C6DE}" type="slidenum">
              <a:rPr lang="en-US" smtClean="0"/>
              <a:t>54</a:t>
            </a:fld>
            <a:endParaRPr lang="en-US"/>
          </a:p>
        </p:txBody>
      </p:sp>
    </p:spTree>
    <p:extLst>
      <p:ext uri="{BB962C8B-B14F-4D97-AF65-F5344CB8AC3E}">
        <p14:creationId xmlns:p14="http://schemas.microsoft.com/office/powerpoint/2010/main" val="3207603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CRISPR technology is advancing rapidly and now lets us explore some of these more complex scenarios</a:t>
            </a:r>
          </a:p>
          <a:p>
            <a:r>
              <a:rPr lang="en-US" dirty="0"/>
              <a:t>For example, we can now use CRISPR to activate/inhibit genes, edit the epigenome, and even target RNA.</a:t>
            </a:r>
          </a:p>
          <a:p>
            <a:r>
              <a:rPr lang="en-US" dirty="0"/>
              <a:t>Marco Herold’s lab has been developing many of these technologies here at WEHI in cell lines and animal models.</a:t>
            </a:r>
          </a:p>
          <a:p>
            <a:r>
              <a:rPr lang="en-US" dirty="0"/>
              <a:t>They have started a project last year using base editing technology to find mutations in MCL-1 gene which could make lymphomas resistant to MCL-1 inhibitors</a:t>
            </a:r>
          </a:p>
          <a:p>
            <a:r>
              <a:rPr lang="en-US" dirty="0"/>
              <a:t>Several members of Marco’s lab are exploring the use of CRISPR for gene regulation.</a:t>
            </a:r>
          </a:p>
        </p:txBody>
      </p:sp>
      <p:sp>
        <p:nvSpPr>
          <p:cNvPr id="4" name="Slide Number Placeholder 3"/>
          <p:cNvSpPr>
            <a:spLocks noGrp="1"/>
          </p:cNvSpPr>
          <p:nvPr>
            <p:ph type="sldNum" sz="quarter" idx="5"/>
          </p:nvPr>
        </p:nvSpPr>
        <p:spPr/>
        <p:txBody>
          <a:bodyPr/>
          <a:lstStyle/>
          <a:p>
            <a:fld id="{4F5597D4-4167-F346-AA6E-6E489C80E8FD}" type="slidenum">
              <a:rPr lang="en-US" smtClean="0"/>
              <a:t>5</a:t>
            </a:fld>
            <a:endParaRPr lang="en-US"/>
          </a:p>
        </p:txBody>
      </p:sp>
    </p:spTree>
    <p:extLst>
      <p:ext uri="{BB962C8B-B14F-4D97-AF65-F5344CB8AC3E}">
        <p14:creationId xmlns:p14="http://schemas.microsoft.com/office/powerpoint/2010/main" val="10145663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mageck</a:t>
            </a:r>
            <a:r>
              <a:rPr lang="en-US" dirty="0"/>
              <a:t> </a:t>
            </a:r>
            <a:r>
              <a:rPr lang="en-US" dirty="0" err="1"/>
              <a:t>mle</a:t>
            </a:r>
            <a:r>
              <a:rPr lang="en-US" dirty="0"/>
              <a:t> -k MV_4_11_counts.count.txt  -d </a:t>
            </a:r>
            <a:r>
              <a:rPr lang="en-US" dirty="0" err="1"/>
              <a:t>design_matrix_WT.txt</a:t>
            </a:r>
            <a:r>
              <a:rPr lang="en-US" dirty="0"/>
              <a:t> --control-</a:t>
            </a:r>
            <a:r>
              <a:rPr lang="en-US" dirty="0" err="1"/>
              <a:t>sgrna</a:t>
            </a:r>
            <a:r>
              <a:rPr lang="en-US" dirty="0"/>
              <a:t> ../</a:t>
            </a:r>
            <a:r>
              <a:rPr lang="en-US" dirty="0" err="1"/>
              <a:t>gp_files</a:t>
            </a:r>
            <a:r>
              <a:rPr lang="en-US" dirty="0"/>
              <a:t>/</a:t>
            </a:r>
            <a:r>
              <a:rPr lang="en-US" dirty="0" err="1"/>
              <a:t>control_guide_ids.txt</a:t>
            </a:r>
            <a:r>
              <a:rPr lang="en-US" dirty="0"/>
              <a:t> --norm-method control  --permutation-round 5 --</a:t>
            </a:r>
            <a:r>
              <a:rPr lang="en-US" dirty="0" err="1"/>
              <a:t>cnv</a:t>
            </a:r>
            <a:r>
              <a:rPr lang="en-US" dirty="0"/>
              <a:t>-norm cnv_data_mv411.txt  -n MV_4_11_WT_MLE</a:t>
            </a:r>
          </a:p>
          <a:p>
            <a:endParaRPr lang="en-US" dirty="0"/>
          </a:p>
          <a:p>
            <a:r>
              <a:rPr lang="en-AU" b="0" i="0" dirty="0" err="1">
                <a:solidFill>
                  <a:srgbClr val="38504A"/>
                </a:solidFill>
                <a:effectLst/>
                <a:latin typeface="Atkinson Hyperlegible"/>
              </a:rPr>
              <a:t>mageck</a:t>
            </a:r>
            <a:r>
              <a:rPr lang="en-AU" b="0" i="0" dirty="0">
                <a:solidFill>
                  <a:srgbClr val="38504A"/>
                </a:solidFill>
                <a:effectLst/>
                <a:latin typeface="Atkinson Hyperlegible"/>
              </a:rPr>
              <a:t> test -k -t 0 -c 1 -n output --</a:t>
            </a:r>
            <a:r>
              <a:rPr lang="en-AU" b="0" i="0" dirty="0" err="1">
                <a:solidFill>
                  <a:srgbClr val="38504A"/>
                </a:solidFill>
                <a:effectLst/>
                <a:latin typeface="Atkinson Hyperlegible"/>
              </a:rPr>
              <a:t>normcounts</a:t>
            </a:r>
            <a:r>
              <a:rPr lang="en-AU" b="0" i="0" dirty="0">
                <a:solidFill>
                  <a:srgbClr val="38504A"/>
                </a:solidFill>
                <a:effectLst/>
                <a:latin typeface="Atkinson Hyperlegible"/>
              </a:rPr>
              <a:t>-to-file --pdf-report</a:t>
            </a:r>
            <a:endParaRPr lang="en-US" dirty="0"/>
          </a:p>
        </p:txBody>
      </p:sp>
      <p:sp>
        <p:nvSpPr>
          <p:cNvPr id="4" name="Slide Number Placeholder 3"/>
          <p:cNvSpPr>
            <a:spLocks noGrp="1"/>
          </p:cNvSpPr>
          <p:nvPr>
            <p:ph type="sldNum" sz="quarter" idx="5"/>
          </p:nvPr>
        </p:nvSpPr>
        <p:spPr/>
        <p:txBody>
          <a:bodyPr/>
          <a:lstStyle/>
          <a:p>
            <a:fld id="{DF281E6A-A8B5-F240-8650-BA0AA3F5C6DE}" type="slidenum">
              <a:rPr lang="en-US" smtClean="0"/>
              <a:t>56</a:t>
            </a:fld>
            <a:endParaRPr lang="en-US"/>
          </a:p>
        </p:txBody>
      </p:sp>
    </p:spTree>
    <p:extLst>
      <p:ext uri="{BB962C8B-B14F-4D97-AF65-F5344CB8AC3E}">
        <p14:creationId xmlns:p14="http://schemas.microsoft.com/office/powerpoint/2010/main" val="10307060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p6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85" name="Google Shape;1485;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0"/>
        <p:cNvGrpSpPr/>
        <p:nvPr/>
      </p:nvGrpSpPr>
      <p:grpSpPr>
        <a:xfrm>
          <a:off x="0" y="0"/>
          <a:ext cx="0" cy="0"/>
          <a:chOff x="0" y="0"/>
          <a:chExt cx="0" cy="0"/>
        </a:xfrm>
      </p:grpSpPr>
      <p:sp>
        <p:nvSpPr>
          <p:cNvPr id="1491" name="Google Shape;1491;p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tr-TR" dirty="0"/>
              <a:t> </a:t>
            </a:r>
            <a:endParaRPr dirty="0"/>
          </a:p>
        </p:txBody>
      </p:sp>
      <p:sp>
        <p:nvSpPr>
          <p:cNvPr id="1492" name="Google Shape;1492;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 name="Google Shape;16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dirty="0">
                <a:solidFill>
                  <a:schemeClr val="dk1"/>
                </a:solidFill>
                <a:latin typeface="Calibri"/>
                <a:ea typeface="Calibri"/>
                <a:cs typeface="Calibri"/>
                <a:sym typeface="Calibri"/>
              </a:rPr>
              <a:t>The existing CRISPR systems can be categorized into four classes. Nucleases, base editors, transposases/recombinases and prime editors.</a:t>
            </a:r>
            <a:endParaRPr dirty="0"/>
          </a:p>
        </p:txBody>
      </p:sp>
      <p:sp>
        <p:nvSpPr>
          <p:cNvPr id="161" name="Google Shape;161;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dirty="0">
                <a:solidFill>
                  <a:schemeClr val="dk1"/>
                </a:solidFill>
                <a:latin typeface="Calibri"/>
                <a:ea typeface="Calibri"/>
                <a:cs typeface="Calibri"/>
                <a:sym typeface="Calibri"/>
              </a:rPr>
              <a:t>To edit the DNA, Cas nucleases forms double-stranded DNA breaks (DSBs) which then followed by a cellular DNA repair mechanism, such as non-homologous end joining (NHEJ) or homology-directed repair (HDR). Although end-joining and HDR can make precise edits in the genome, their efficiencies are limited, NHEJ leads to undesired transcriptional changes, i.e., off-target random insertions or deletions (indels), and HDR is more precise but less efficient since restricted to the dividing cell types.</a:t>
            </a:r>
            <a:endParaRPr lang="en-US" dirty="0"/>
          </a:p>
        </p:txBody>
      </p:sp>
      <p:sp>
        <p:nvSpPr>
          <p:cNvPr id="170" name="Google Shape;170;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3552532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dirty="0">
                <a:solidFill>
                  <a:schemeClr val="dk1"/>
                </a:solidFill>
                <a:latin typeface="Calibri"/>
                <a:ea typeface="Calibri"/>
                <a:cs typeface="Calibri"/>
                <a:sym typeface="Calibri"/>
              </a:rPr>
              <a:t>The catalytically dead Cas9 (dCas9) can not edit but still binds to specific DNA sequences. </a:t>
            </a:r>
            <a:r>
              <a:rPr lang="en-US" sz="1200" b="0" i="0" dirty="0" err="1">
                <a:solidFill>
                  <a:schemeClr val="dk1"/>
                </a:solidFill>
                <a:latin typeface="Calibri"/>
                <a:ea typeface="Calibri"/>
                <a:cs typeface="Calibri"/>
                <a:sym typeface="Calibri"/>
              </a:rPr>
              <a:t>Nickases</a:t>
            </a:r>
            <a:r>
              <a:rPr lang="en-US" sz="1200" b="0" i="0" dirty="0">
                <a:solidFill>
                  <a:schemeClr val="dk1"/>
                </a:solidFill>
                <a:latin typeface="Calibri"/>
                <a:ea typeface="Calibri"/>
                <a:cs typeface="Calibri"/>
                <a:sym typeface="Calibri"/>
              </a:rPr>
              <a:t> are particularly useful for base editors and prime editors, and dCas9 can be exploited for various applications ranging from transcriptional regulation to epigenetic modifications.</a:t>
            </a:r>
            <a:endParaRPr lang="en-US" dirty="0"/>
          </a:p>
          <a:p>
            <a:pPr marL="0" marR="0" lvl="0" indent="0" algn="l" rtl="0">
              <a:lnSpc>
                <a:spcPct val="100000"/>
              </a:lnSpc>
              <a:spcBef>
                <a:spcPts val="0"/>
              </a:spcBef>
              <a:spcAft>
                <a:spcPts val="0"/>
              </a:spcAft>
              <a:buClr>
                <a:schemeClr val="dk1"/>
              </a:buClr>
              <a:buSzPts val="1200"/>
              <a:buFont typeface="Calibri"/>
              <a:buNone/>
            </a:pPr>
            <a:endParaRPr lang="en-US" sz="1200" i="1"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US" sz="1200" b="1" dirty="0">
                <a:solidFill>
                  <a:schemeClr val="dk1"/>
                </a:solidFill>
                <a:latin typeface="Calibri"/>
                <a:ea typeface="Calibri"/>
                <a:cs typeface="Calibri"/>
                <a:sym typeface="Calibri"/>
              </a:rPr>
              <a:t>CRISPR interference (</a:t>
            </a:r>
            <a:r>
              <a:rPr lang="en-US" sz="1200" b="1" dirty="0" err="1">
                <a:solidFill>
                  <a:schemeClr val="dk1"/>
                </a:solidFill>
                <a:latin typeface="Calibri"/>
                <a:ea typeface="Calibri"/>
                <a:cs typeface="Calibri"/>
                <a:sym typeface="Calibri"/>
              </a:rPr>
              <a:t>CRISPRi</a:t>
            </a:r>
            <a:r>
              <a:rPr lang="en-US" sz="1200" b="1" dirty="0">
                <a:solidFill>
                  <a:schemeClr val="dk1"/>
                </a:solidFill>
                <a:latin typeface="Calibri"/>
                <a:ea typeface="Calibri"/>
                <a:cs typeface="Calibri"/>
                <a:sym typeface="Calibri"/>
              </a:rPr>
              <a:t>): </a:t>
            </a:r>
            <a:r>
              <a:rPr lang="en-US" sz="1200" i="1" dirty="0">
                <a:solidFill>
                  <a:schemeClr val="dk1"/>
                </a:solidFill>
                <a:latin typeface="Calibri"/>
                <a:ea typeface="Calibri"/>
                <a:cs typeface="Calibri"/>
                <a:sym typeface="Calibri"/>
              </a:rPr>
              <a:t>a technique using inactive Cas9 to silence or turn off gene expression without changing DNA sequence. </a:t>
            </a:r>
            <a:endParaRPr lang="en-US" dirty="0"/>
          </a:p>
          <a:p>
            <a:pPr marL="0" marR="0" lvl="0" indent="0" algn="l" rtl="0">
              <a:lnSpc>
                <a:spcPct val="100000"/>
              </a:lnSpc>
              <a:spcBef>
                <a:spcPts val="0"/>
              </a:spcBef>
              <a:spcAft>
                <a:spcPts val="0"/>
              </a:spcAft>
              <a:buClr>
                <a:schemeClr val="dk1"/>
              </a:buClr>
              <a:buSzPts val="1200"/>
              <a:buFont typeface="Calibri"/>
              <a:buNone/>
            </a:pPr>
            <a:r>
              <a:rPr lang="en-US" sz="1200" b="1" dirty="0">
                <a:solidFill>
                  <a:schemeClr val="dk1"/>
                </a:solidFill>
                <a:latin typeface="Calibri"/>
                <a:ea typeface="Calibri"/>
                <a:cs typeface="Calibri"/>
                <a:sym typeface="Calibri"/>
              </a:rPr>
              <a:t>CRISPR activation (</a:t>
            </a:r>
            <a:r>
              <a:rPr lang="en-US" sz="1200" b="1" dirty="0" err="1">
                <a:solidFill>
                  <a:schemeClr val="dk1"/>
                </a:solidFill>
                <a:latin typeface="Calibri"/>
                <a:ea typeface="Calibri"/>
                <a:cs typeface="Calibri"/>
                <a:sym typeface="Calibri"/>
              </a:rPr>
              <a:t>CRISPRa</a:t>
            </a:r>
            <a:r>
              <a:rPr lang="en-US" sz="1200" b="1" dirty="0">
                <a:solidFill>
                  <a:schemeClr val="dk1"/>
                </a:solidFill>
                <a:latin typeface="Calibri"/>
                <a:ea typeface="Calibri"/>
                <a:cs typeface="Calibri"/>
                <a:sym typeface="Calibri"/>
              </a:rPr>
              <a:t>): </a:t>
            </a:r>
            <a:r>
              <a:rPr lang="en-US" sz="1200" i="1" dirty="0">
                <a:solidFill>
                  <a:schemeClr val="dk1"/>
                </a:solidFill>
                <a:latin typeface="Calibri"/>
                <a:ea typeface="Calibri"/>
                <a:cs typeface="Calibri"/>
                <a:sym typeface="Calibri"/>
              </a:rPr>
              <a:t>a technique using inactive Cas9 to activate or turn on gene expression without changing DNA sequence.</a:t>
            </a:r>
            <a:endParaRPr lang="en-US"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lang="en-US" sz="1200" dirty="0">
              <a:solidFill>
                <a:schemeClr val="dk1"/>
              </a:solidFill>
              <a:latin typeface="Calibri"/>
              <a:ea typeface="Calibri"/>
              <a:cs typeface="Calibri"/>
              <a:sym typeface="Calibri"/>
            </a:endParaRPr>
          </a:p>
        </p:txBody>
      </p:sp>
      <p:sp>
        <p:nvSpPr>
          <p:cNvPr id="232" name="Google Shape;23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 name="Google Shape;242;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dirty="0"/>
              <a:t>BE is a genome-editing approach that uses components from CRISPR systems together with other enzymes to. Base editors directly convert one base or base pair into another, enabling the efficient installation of point mutations in </a:t>
            </a:r>
            <a:r>
              <a:rPr lang="en-US" b="1" dirty="0"/>
              <a:t>non-dividing cells </a:t>
            </a:r>
            <a:r>
              <a:rPr lang="en-US" dirty="0"/>
              <a:t>without generating excess undesired editing by-products.</a:t>
            </a:r>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dirty="0"/>
              <a:t>BEs are engineered to bypass the negative consequences mostly introduced by cellular DNA repair mechanisms because of DSBs formed by wild type Cas9. </a:t>
            </a:r>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endParaRPr lang="en-US" dirty="0"/>
          </a:p>
          <a:p>
            <a:pPr marL="0" marR="0" lvl="0" indent="0" algn="l" rtl="0">
              <a:lnSpc>
                <a:spcPct val="100000"/>
              </a:lnSpc>
              <a:spcBef>
                <a:spcPts val="0"/>
              </a:spcBef>
              <a:spcAft>
                <a:spcPts val="0"/>
              </a:spcAft>
              <a:buClr>
                <a:schemeClr val="dk1"/>
              </a:buClr>
              <a:buSzPts val="1200"/>
              <a:buFont typeface="Calibri"/>
              <a:buNone/>
            </a:pPr>
            <a:endParaRPr dirty="0"/>
          </a:p>
        </p:txBody>
      </p:sp>
      <p:sp>
        <p:nvSpPr>
          <p:cNvPr id="243" name="Google Shape;243;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ight BG title page">
  <p:cSld name="Light BG title page">
    <p:spTree>
      <p:nvGrpSpPr>
        <p:cNvPr id="1" name="Shape 15"/>
        <p:cNvGrpSpPr/>
        <p:nvPr/>
      </p:nvGrpSpPr>
      <p:grpSpPr>
        <a:xfrm>
          <a:off x="0" y="0"/>
          <a:ext cx="0" cy="0"/>
          <a:chOff x="0" y="0"/>
          <a:chExt cx="0" cy="0"/>
        </a:xfrm>
      </p:grpSpPr>
      <p:pic>
        <p:nvPicPr>
          <p:cNvPr id="16" name="Google Shape;16;p69"/>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17" name="Google Shape;17;p69"/>
          <p:cNvPicPr preferRelativeResize="0"/>
          <p:nvPr/>
        </p:nvPicPr>
        <p:blipFill rotWithShape="1">
          <a:blip r:embed="rId3">
            <a:alphaModFix/>
          </a:blip>
          <a:srcRect/>
          <a:stretch/>
        </p:blipFill>
        <p:spPr>
          <a:xfrm>
            <a:off x="9196466" y="429271"/>
            <a:ext cx="2249220" cy="807412"/>
          </a:xfrm>
          <a:prstGeom prst="rect">
            <a:avLst/>
          </a:prstGeom>
          <a:noFill/>
          <a:ln>
            <a:noFill/>
          </a:ln>
        </p:spPr>
      </p:pic>
      <p:sp>
        <p:nvSpPr>
          <p:cNvPr id="18" name="Google Shape;18;p69"/>
          <p:cNvSpPr txBox="1">
            <a:spLocks noGrp="1"/>
          </p:cNvSpPr>
          <p:nvPr>
            <p:ph type="body" idx="1"/>
          </p:nvPr>
        </p:nvSpPr>
        <p:spPr>
          <a:xfrm>
            <a:off x="2296317" y="2419717"/>
            <a:ext cx="7599363" cy="1355725"/>
          </a:xfrm>
          <a:prstGeom prst="rect">
            <a:avLst/>
          </a:prstGeom>
          <a:noFill/>
          <a:ln>
            <a:noFill/>
          </a:ln>
        </p:spPr>
        <p:txBody>
          <a:bodyPr spcFirstLastPara="1" wrap="square" lIns="91425" tIns="45700" rIns="91425" bIns="45700" anchor="t" anchorCtr="0">
            <a:noAutofit/>
          </a:bodyPr>
          <a:lstStyle>
            <a:lvl1pPr marL="457200" marR="0" lvl="0" indent="-228600" algn="ctr">
              <a:lnSpc>
                <a:spcPct val="100000"/>
              </a:lnSpc>
              <a:spcBef>
                <a:spcPts val="0"/>
              </a:spcBef>
              <a:spcAft>
                <a:spcPts val="0"/>
              </a:spcAft>
              <a:buClr>
                <a:srgbClr val="4D4D4C"/>
              </a:buClr>
              <a:buSzPts val="3200"/>
              <a:buFont typeface="Century Gothic"/>
              <a:buNone/>
              <a:defRPr sz="3200">
                <a:solidFill>
                  <a:schemeClr val="tx1">
                    <a:lumMod val="85000"/>
                    <a:lumOff val="15000"/>
                  </a:schemeClr>
                </a:solidFill>
              </a:defRPr>
            </a:lvl1pPr>
            <a:lvl2pPr marL="914400" lvl="1" indent="-342900" algn="l">
              <a:spcBef>
                <a:spcPts val="0"/>
              </a:spcBef>
              <a:spcAft>
                <a:spcPts val="0"/>
              </a:spcAft>
              <a:buClr>
                <a:schemeClr val="dk1"/>
              </a:buClr>
              <a:buSzPts val="1800"/>
              <a:buChar char="–"/>
              <a:defRPr/>
            </a:lvl2pPr>
            <a:lvl3pPr marL="1371600" lvl="2" indent="-342900" algn="l">
              <a:spcBef>
                <a:spcPts val="600"/>
              </a:spcBef>
              <a:spcAft>
                <a:spcPts val="0"/>
              </a:spcAft>
              <a:buClr>
                <a:schemeClr val="dk1"/>
              </a:buClr>
              <a:buSzPts val="1800"/>
              <a:buChar char="•"/>
              <a:defRPr/>
            </a:lvl3pPr>
            <a:lvl4pPr marL="1828800" lvl="3" indent="-342900" algn="l">
              <a:spcBef>
                <a:spcPts val="600"/>
              </a:spcBef>
              <a:spcAft>
                <a:spcPts val="0"/>
              </a:spcAft>
              <a:buClr>
                <a:schemeClr val="dk1"/>
              </a:buClr>
              <a:buSzPts val="1800"/>
              <a:buChar char="–"/>
              <a:defRPr/>
            </a:lvl4pPr>
            <a:lvl5pPr marL="2286000" lvl="4" indent="-342900" algn="l">
              <a:spcBef>
                <a:spcPts val="600"/>
              </a:spcBef>
              <a:spcAft>
                <a:spcPts val="0"/>
              </a:spcAft>
              <a:buClr>
                <a:schemeClr val="dk1"/>
              </a:buClr>
              <a:buSzPts val="1800"/>
              <a:buChar char="»"/>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dirty="0"/>
          </a:p>
        </p:txBody>
      </p:sp>
      <p:sp>
        <p:nvSpPr>
          <p:cNvPr id="19" name="Google Shape;19;p69"/>
          <p:cNvSpPr txBox="1">
            <a:spLocks noGrp="1"/>
          </p:cNvSpPr>
          <p:nvPr>
            <p:ph type="body" idx="2"/>
          </p:nvPr>
        </p:nvSpPr>
        <p:spPr>
          <a:xfrm>
            <a:off x="2296317" y="3760420"/>
            <a:ext cx="7599363" cy="830956"/>
          </a:xfrm>
          <a:prstGeom prst="rect">
            <a:avLst/>
          </a:prstGeom>
          <a:noFill/>
          <a:ln>
            <a:noFill/>
          </a:ln>
        </p:spPr>
        <p:txBody>
          <a:bodyPr spcFirstLastPara="1" wrap="square" lIns="91425" tIns="45700" rIns="91425" bIns="45700" anchor="t" anchorCtr="0">
            <a:spAutoFit/>
          </a:bodyPr>
          <a:lstStyle>
            <a:lvl1pPr marL="457200" marR="0" lvl="0" indent="-228600" algn="ctr">
              <a:lnSpc>
                <a:spcPct val="200000"/>
              </a:lnSpc>
              <a:spcBef>
                <a:spcPts val="0"/>
              </a:spcBef>
              <a:spcAft>
                <a:spcPts val="0"/>
              </a:spcAft>
              <a:buClr>
                <a:srgbClr val="4D4D4C"/>
              </a:buClr>
              <a:buSzPts val="2400"/>
              <a:buFont typeface="Century Gothic"/>
              <a:buNone/>
              <a:defRPr sz="2400">
                <a:solidFill>
                  <a:schemeClr val="tx1">
                    <a:lumMod val="85000"/>
                    <a:lumOff val="15000"/>
                  </a:schemeClr>
                </a:solidFill>
              </a:defRPr>
            </a:lvl1pPr>
            <a:lvl2pPr marL="914400" lvl="1" indent="-342900" algn="l">
              <a:spcBef>
                <a:spcPts val="0"/>
              </a:spcBef>
              <a:spcAft>
                <a:spcPts val="0"/>
              </a:spcAft>
              <a:buClr>
                <a:schemeClr val="dk1"/>
              </a:buClr>
              <a:buSzPts val="1800"/>
              <a:buChar char="–"/>
              <a:defRPr/>
            </a:lvl2pPr>
            <a:lvl3pPr marL="1371600" lvl="2" indent="-342900" algn="l">
              <a:spcBef>
                <a:spcPts val="600"/>
              </a:spcBef>
              <a:spcAft>
                <a:spcPts val="0"/>
              </a:spcAft>
              <a:buClr>
                <a:schemeClr val="dk1"/>
              </a:buClr>
              <a:buSzPts val="1800"/>
              <a:buChar char="•"/>
              <a:defRPr/>
            </a:lvl3pPr>
            <a:lvl4pPr marL="1828800" lvl="3" indent="-342900" algn="l">
              <a:spcBef>
                <a:spcPts val="600"/>
              </a:spcBef>
              <a:spcAft>
                <a:spcPts val="0"/>
              </a:spcAft>
              <a:buClr>
                <a:schemeClr val="dk1"/>
              </a:buClr>
              <a:buSzPts val="1800"/>
              <a:buChar char="–"/>
              <a:defRPr/>
            </a:lvl4pPr>
            <a:lvl5pPr marL="2286000" lvl="4" indent="-342900" algn="l">
              <a:spcBef>
                <a:spcPts val="600"/>
              </a:spcBef>
              <a:spcAft>
                <a:spcPts val="0"/>
              </a:spcAft>
              <a:buClr>
                <a:schemeClr val="dk1"/>
              </a:buClr>
              <a:buSzPts val="1800"/>
              <a:buChar char="»"/>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 name="Google Shape;20;p69"/>
          <p:cNvSpPr txBox="1">
            <a:spLocks noGrp="1"/>
          </p:cNvSpPr>
          <p:nvPr>
            <p:ph type="body" idx="3"/>
          </p:nvPr>
        </p:nvSpPr>
        <p:spPr>
          <a:xfrm>
            <a:off x="2296317" y="4494735"/>
            <a:ext cx="7599363" cy="461624"/>
          </a:xfrm>
          <a:prstGeom prst="rect">
            <a:avLst/>
          </a:prstGeom>
          <a:noFill/>
          <a:ln>
            <a:noFill/>
          </a:ln>
        </p:spPr>
        <p:txBody>
          <a:bodyPr spcFirstLastPara="1" wrap="square" lIns="91425" tIns="45700" rIns="91425" bIns="45700" anchor="t" anchorCtr="0">
            <a:spAutoFit/>
          </a:bodyPr>
          <a:lstStyle>
            <a:lvl1pPr marL="457200" marR="0" lvl="0" indent="-228600" algn="ctr">
              <a:lnSpc>
                <a:spcPct val="150000"/>
              </a:lnSpc>
              <a:spcBef>
                <a:spcPts val="0"/>
              </a:spcBef>
              <a:spcAft>
                <a:spcPts val="0"/>
              </a:spcAft>
              <a:buClr>
                <a:srgbClr val="4D4D4C"/>
              </a:buClr>
              <a:buSzPts val="1600"/>
              <a:buFont typeface="Century Gothic"/>
              <a:buNone/>
              <a:defRPr sz="1600">
                <a:solidFill>
                  <a:schemeClr val="tx1">
                    <a:lumMod val="85000"/>
                    <a:lumOff val="15000"/>
                  </a:schemeClr>
                </a:solidFill>
              </a:defRPr>
            </a:lvl1pPr>
            <a:lvl2pPr marL="914400" lvl="1" indent="-342900" algn="l">
              <a:spcBef>
                <a:spcPts val="0"/>
              </a:spcBef>
              <a:spcAft>
                <a:spcPts val="0"/>
              </a:spcAft>
              <a:buClr>
                <a:schemeClr val="dk1"/>
              </a:buClr>
              <a:buSzPts val="1800"/>
              <a:buChar char="–"/>
              <a:defRPr/>
            </a:lvl2pPr>
            <a:lvl3pPr marL="1371600" lvl="2" indent="-342900" algn="l">
              <a:spcBef>
                <a:spcPts val="600"/>
              </a:spcBef>
              <a:spcAft>
                <a:spcPts val="0"/>
              </a:spcAft>
              <a:buClr>
                <a:schemeClr val="dk1"/>
              </a:buClr>
              <a:buSzPts val="1800"/>
              <a:buChar char="•"/>
              <a:defRPr/>
            </a:lvl3pPr>
            <a:lvl4pPr marL="1828800" lvl="3" indent="-342900" algn="l">
              <a:spcBef>
                <a:spcPts val="600"/>
              </a:spcBef>
              <a:spcAft>
                <a:spcPts val="0"/>
              </a:spcAft>
              <a:buClr>
                <a:schemeClr val="dk1"/>
              </a:buClr>
              <a:buSzPts val="1800"/>
              <a:buChar char="–"/>
              <a:defRPr/>
            </a:lvl4pPr>
            <a:lvl5pPr marL="2286000" lvl="4" indent="-342900" algn="l">
              <a:spcBef>
                <a:spcPts val="600"/>
              </a:spcBef>
              <a:spcAft>
                <a:spcPts val="0"/>
              </a:spcAft>
              <a:buClr>
                <a:schemeClr val="dk1"/>
              </a:buClr>
              <a:buSzPts val="1800"/>
              <a:buChar char="»"/>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dirty="0"/>
          </a:p>
        </p:txBody>
      </p:sp>
      <p:sp>
        <p:nvSpPr>
          <p:cNvPr id="21" name="Google Shape;21;p69"/>
          <p:cNvSpPr txBox="1">
            <a:spLocks noGrp="1"/>
          </p:cNvSpPr>
          <p:nvPr>
            <p:ph type="body" idx="4"/>
          </p:nvPr>
        </p:nvSpPr>
        <p:spPr>
          <a:xfrm>
            <a:off x="2296317" y="4928711"/>
            <a:ext cx="7599363" cy="461624"/>
          </a:xfrm>
          <a:prstGeom prst="rect">
            <a:avLst/>
          </a:prstGeom>
          <a:noFill/>
          <a:ln>
            <a:noFill/>
          </a:ln>
        </p:spPr>
        <p:txBody>
          <a:bodyPr spcFirstLastPara="1" wrap="square" lIns="91425" tIns="45700" rIns="91425" bIns="45700" anchor="t" anchorCtr="0">
            <a:spAutoFit/>
          </a:bodyPr>
          <a:lstStyle>
            <a:lvl1pPr marL="457200" marR="0" lvl="0" indent="-228600" algn="ctr">
              <a:lnSpc>
                <a:spcPct val="150000"/>
              </a:lnSpc>
              <a:spcBef>
                <a:spcPts val="0"/>
              </a:spcBef>
              <a:spcAft>
                <a:spcPts val="0"/>
              </a:spcAft>
              <a:buClr>
                <a:srgbClr val="4D4D4C"/>
              </a:buClr>
              <a:buSzPts val="1600"/>
              <a:buFont typeface="Century Gothic"/>
              <a:buNone/>
              <a:defRPr sz="1600">
                <a:solidFill>
                  <a:schemeClr val="tx1">
                    <a:lumMod val="85000"/>
                    <a:lumOff val="15000"/>
                  </a:schemeClr>
                </a:solidFill>
              </a:defRPr>
            </a:lvl1pPr>
            <a:lvl2pPr marL="914400" lvl="1" indent="-342900" algn="l">
              <a:spcBef>
                <a:spcPts val="0"/>
              </a:spcBef>
              <a:spcAft>
                <a:spcPts val="0"/>
              </a:spcAft>
              <a:buClr>
                <a:schemeClr val="dk1"/>
              </a:buClr>
              <a:buSzPts val="1800"/>
              <a:buChar char="–"/>
              <a:defRPr/>
            </a:lvl2pPr>
            <a:lvl3pPr marL="1371600" lvl="2" indent="-342900" algn="l">
              <a:spcBef>
                <a:spcPts val="600"/>
              </a:spcBef>
              <a:spcAft>
                <a:spcPts val="0"/>
              </a:spcAft>
              <a:buClr>
                <a:schemeClr val="dk1"/>
              </a:buClr>
              <a:buSzPts val="1800"/>
              <a:buChar char="•"/>
              <a:defRPr/>
            </a:lvl3pPr>
            <a:lvl4pPr marL="1828800" lvl="3" indent="-342900" algn="l">
              <a:spcBef>
                <a:spcPts val="600"/>
              </a:spcBef>
              <a:spcAft>
                <a:spcPts val="0"/>
              </a:spcAft>
              <a:buClr>
                <a:schemeClr val="dk1"/>
              </a:buClr>
              <a:buSzPts val="1800"/>
              <a:buChar char="–"/>
              <a:defRPr/>
            </a:lvl4pPr>
            <a:lvl5pPr marL="2286000" lvl="4" indent="-342900" algn="l">
              <a:spcBef>
                <a:spcPts val="600"/>
              </a:spcBef>
              <a:spcAft>
                <a:spcPts val="0"/>
              </a:spcAft>
              <a:buClr>
                <a:schemeClr val="dk1"/>
              </a:buClr>
              <a:buSzPts val="1800"/>
              <a:buChar char="»"/>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9"/>
        <p:cNvGrpSpPr/>
        <p:nvPr/>
      </p:nvGrpSpPr>
      <p:grpSpPr>
        <a:xfrm>
          <a:off x="0" y="0"/>
          <a:ext cx="0" cy="0"/>
          <a:chOff x="0" y="0"/>
          <a:chExt cx="0" cy="0"/>
        </a:xfrm>
      </p:grpSpPr>
      <p:sp>
        <p:nvSpPr>
          <p:cNvPr id="70" name="Google Shape;70;p78"/>
          <p:cNvSpPr txBox="1">
            <a:spLocks noGrp="1"/>
          </p:cNvSpPr>
          <p:nvPr>
            <p:ph type="dt" idx="10"/>
          </p:nvPr>
        </p:nvSpPr>
        <p:spPr>
          <a:xfrm>
            <a:off x="914400" y="6248400"/>
            <a:ext cx="25400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400">
                <a:solidFill>
                  <a:schemeClr val="dk1"/>
                </a:solidFill>
                <a:latin typeface="Times"/>
                <a:ea typeface="Times"/>
                <a:cs typeface="Times"/>
                <a:sym typeface="Times"/>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71" name="Google Shape;71;p78"/>
          <p:cNvSpPr txBox="1">
            <a:spLocks noGrp="1"/>
          </p:cNvSpPr>
          <p:nvPr>
            <p:ph type="ftr" idx="11"/>
          </p:nvPr>
        </p:nvSpPr>
        <p:spPr>
          <a:xfrm>
            <a:off x="4165600" y="6248400"/>
            <a:ext cx="3860800"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78"/>
          <p:cNvSpPr txBox="1">
            <a:spLocks noGrp="1"/>
          </p:cNvSpPr>
          <p:nvPr>
            <p:ph type="sldNum" idx="12"/>
          </p:nvPr>
        </p:nvSpPr>
        <p:spPr>
          <a:xfrm>
            <a:off x="8737600" y="6248400"/>
            <a:ext cx="2540000" cy="4572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2400">
                <a:solidFill>
                  <a:schemeClr val="dk1"/>
                </a:solidFill>
                <a:latin typeface="Times"/>
                <a:ea typeface="Times"/>
                <a:cs typeface="Times"/>
                <a:sym typeface="Times"/>
              </a:defRPr>
            </a:lvl1pPr>
            <a:lvl2pPr marL="0" marR="0" lvl="1" indent="0" algn="l" rtl="0">
              <a:spcBef>
                <a:spcPts val="0"/>
              </a:spcBef>
              <a:spcAft>
                <a:spcPts val="0"/>
              </a:spcAft>
              <a:buNone/>
              <a:defRPr sz="2400">
                <a:solidFill>
                  <a:schemeClr val="dk1"/>
                </a:solidFill>
                <a:latin typeface="Times"/>
                <a:ea typeface="Times"/>
                <a:cs typeface="Times"/>
                <a:sym typeface="Times"/>
              </a:defRPr>
            </a:lvl2pPr>
            <a:lvl3pPr marL="0" marR="0" lvl="2" indent="0" algn="l" rtl="0">
              <a:spcBef>
                <a:spcPts val="0"/>
              </a:spcBef>
              <a:spcAft>
                <a:spcPts val="0"/>
              </a:spcAft>
              <a:buNone/>
              <a:defRPr sz="2400">
                <a:solidFill>
                  <a:schemeClr val="dk1"/>
                </a:solidFill>
                <a:latin typeface="Times"/>
                <a:ea typeface="Times"/>
                <a:cs typeface="Times"/>
                <a:sym typeface="Times"/>
              </a:defRPr>
            </a:lvl3pPr>
            <a:lvl4pPr marL="0" marR="0" lvl="3" indent="0" algn="l" rtl="0">
              <a:spcBef>
                <a:spcPts val="0"/>
              </a:spcBef>
              <a:spcAft>
                <a:spcPts val="0"/>
              </a:spcAft>
              <a:buNone/>
              <a:defRPr sz="2400">
                <a:solidFill>
                  <a:schemeClr val="dk1"/>
                </a:solidFill>
                <a:latin typeface="Times"/>
                <a:ea typeface="Times"/>
                <a:cs typeface="Times"/>
                <a:sym typeface="Times"/>
              </a:defRPr>
            </a:lvl4pPr>
            <a:lvl5pPr marL="0" marR="0" lvl="4" indent="0" algn="l" rtl="0">
              <a:spcBef>
                <a:spcPts val="0"/>
              </a:spcBef>
              <a:spcAft>
                <a:spcPts val="0"/>
              </a:spcAft>
              <a:buNone/>
              <a:defRPr sz="2400">
                <a:solidFill>
                  <a:schemeClr val="dk1"/>
                </a:solidFill>
                <a:latin typeface="Times"/>
                <a:ea typeface="Times"/>
                <a:cs typeface="Times"/>
                <a:sym typeface="Times"/>
              </a:defRPr>
            </a:lvl5pPr>
            <a:lvl6pPr marL="0" marR="0" lvl="5" indent="0" algn="l" rtl="0">
              <a:spcBef>
                <a:spcPts val="0"/>
              </a:spcBef>
              <a:spcAft>
                <a:spcPts val="0"/>
              </a:spcAft>
              <a:buNone/>
              <a:defRPr sz="2400">
                <a:solidFill>
                  <a:schemeClr val="dk1"/>
                </a:solidFill>
                <a:latin typeface="Times"/>
                <a:ea typeface="Times"/>
                <a:cs typeface="Times"/>
                <a:sym typeface="Times"/>
              </a:defRPr>
            </a:lvl6pPr>
            <a:lvl7pPr marL="0" marR="0" lvl="6" indent="0" algn="l" rtl="0">
              <a:spcBef>
                <a:spcPts val="0"/>
              </a:spcBef>
              <a:spcAft>
                <a:spcPts val="0"/>
              </a:spcAft>
              <a:buNone/>
              <a:defRPr sz="2400">
                <a:solidFill>
                  <a:schemeClr val="dk1"/>
                </a:solidFill>
                <a:latin typeface="Times"/>
                <a:ea typeface="Times"/>
                <a:cs typeface="Times"/>
                <a:sym typeface="Times"/>
              </a:defRPr>
            </a:lvl7pPr>
            <a:lvl8pPr marL="0" marR="0" lvl="7" indent="0" algn="l" rtl="0">
              <a:spcBef>
                <a:spcPts val="0"/>
              </a:spcBef>
              <a:spcAft>
                <a:spcPts val="0"/>
              </a:spcAft>
              <a:buNone/>
              <a:defRPr sz="2400">
                <a:solidFill>
                  <a:schemeClr val="dk1"/>
                </a:solidFill>
                <a:latin typeface="Times"/>
                <a:ea typeface="Times"/>
                <a:cs typeface="Times"/>
                <a:sym typeface="Times"/>
              </a:defRPr>
            </a:lvl8pPr>
            <a:lvl9pPr marL="0" marR="0" lvl="8" indent="0" algn="l" rtl="0">
              <a:spcBef>
                <a:spcPts val="0"/>
              </a:spcBef>
              <a:spcAft>
                <a:spcPts val="0"/>
              </a:spcAft>
              <a:buNone/>
              <a:defRPr sz="2400">
                <a:solidFill>
                  <a:schemeClr val="dk1"/>
                </a:solidFill>
                <a:latin typeface="Times"/>
                <a:ea typeface="Times"/>
                <a:cs typeface="Times"/>
                <a:sym typeface="Times"/>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WEHI Day">
  <p:cSld name="WEHI Day">
    <p:spTree>
      <p:nvGrpSpPr>
        <p:cNvPr id="1" name="Shape 73"/>
        <p:cNvGrpSpPr/>
        <p:nvPr/>
      </p:nvGrpSpPr>
      <p:grpSpPr>
        <a:xfrm>
          <a:off x="0" y="0"/>
          <a:ext cx="0" cy="0"/>
          <a:chOff x="0" y="0"/>
          <a:chExt cx="0" cy="0"/>
        </a:xfrm>
      </p:grpSpPr>
      <p:pic>
        <p:nvPicPr>
          <p:cNvPr id="74" name="Google Shape;74;p79" descr="A group of palm trees with a building in the background&#10;&#10;Description automatically generated"/>
          <p:cNvPicPr preferRelativeResize="0"/>
          <p:nvPr/>
        </p:nvPicPr>
        <p:blipFill rotWithShape="1">
          <a:blip r:embed="rId2">
            <a:alphaModFix/>
          </a:blip>
          <a:srcRect/>
          <a:stretch/>
        </p:blipFill>
        <p:spPr>
          <a:xfrm>
            <a:off x="-1" y="0"/>
            <a:ext cx="11951495" cy="6858000"/>
          </a:xfrm>
          <a:prstGeom prst="rect">
            <a:avLst/>
          </a:prstGeom>
          <a:noFill/>
          <a:ln>
            <a:noFill/>
          </a:ln>
        </p:spPr>
      </p:pic>
      <p:pic>
        <p:nvPicPr>
          <p:cNvPr id="75" name="Google Shape;75;p79"/>
          <p:cNvPicPr preferRelativeResize="0"/>
          <p:nvPr/>
        </p:nvPicPr>
        <p:blipFill rotWithShape="1">
          <a:blip r:embed="rId3">
            <a:alphaModFix/>
          </a:blip>
          <a:srcRect/>
          <a:stretch/>
        </p:blipFill>
        <p:spPr>
          <a:xfrm>
            <a:off x="10004929" y="376516"/>
            <a:ext cx="1548337" cy="555813"/>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WEHI Night">
  <p:cSld name="WEHI Night">
    <p:spTree>
      <p:nvGrpSpPr>
        <p:cNvPr id="1" name="Shape 76"/>
        <p:cNvGrpSpPr/>
        <p:nvPr/>
      </p:nvGrpSpPr>
      <p:grpSpPr>
        <a:xfrm>
          <a:off x="0" y="0"/>
          <a:ext cx="0" cy="0"/>
          <a:chOff x="0" y="0"/>
          <a:chExt cx="0" cy="0"/>
        </a:xfrm>
      </p:grpSpPr>
      <p:pic>
        <p:nvPicPr>
          <p:cNvPr id="77" name="Google Shape;77;p80"/>
          <p:cNvPicPr preferRelativeResize="0"/>
          <p:nvPr/>
        </p:nvPicPr>
        <p:blipFill rotWithShape="1">
          <a:blip r:embed="rId2">
            <a:alphaModFix/>
          </a:blip>
          <a:srcRect/>
          <a:stretch/>
        </p:blipFill>
        <p:spPr>
          <a:xfrm>
            <a:off x="0" y="0"/>
            <a:ext cx="11951494" cy="6858000"/>
          </a:xfrm>
          <a:prstGeom prst="rect">
            <a:avLst/>
          </a:prstGeom>
          <a:noFill/>
          <a:ln>
            <a:noFill/>
          </a:ln>
        </p:spPr>
      </p:pic>
      <p:pic>
        <p:nvPicPr>
          <p:cNvPr id="78" name="Google Shape;78;p80"/>
          <p:cNvPicPr preferRelativeResize="0"/>
          <p:nvPr/>
        </p:nvPicPr>
        <p:blipFill rotWithShape="1">
          <a:blip r:embed="rId3">
            <a:alphaModFix/>
          </a:blip>
          <a:srcRect/>
          <a:stretch/>
        </p:blipFill>
        <p:spPr>
          <a:xfrm>
            <a:off x="10004929" y="376516"/>
            <a:ext cx="1548336" cy="55581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70"/>
          <p:cNvSpPr txBox="1">
            <a:spLocks noGrp="1"/>
          </p:cNvSpPr>
          <p:nvPr>
            <p:ph type="title"/>
          </p:nvPr>
        </p:nvSpPr>
        <p:spPr>
          <a:xfrm>
            <a:off x="0" y="0"/>
            <a:ext cx="9889067"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4" name="Google Shape;24;p70"/>
          <p:cNvSpPr txBox="1">
            <a:spLocks noGrp="1"/>
          </p:cNvSpPr>
          <p:nvPr>
            <p:ph type="body" idx="1"/>
          </p:nvPr>
        </p:nvSpPr>
        <p:spPr>
          <a:xfrm>
            <a:off x="142874" y="1303601"/>
            <a:ext cx="11597569" cy="4956088"/>
          </a:xfrm>
          <a:prstGeom prst="rect">
            <a:avLst/>
          </a:prstGeom>
          <a:noFill/>
          <a:ln>
            <a:noFill/>
          </a:ln>
        </p:spPr>
        <p:txBody>
          <a:bodyPr spcFirstLastPara="1" wrap="square" lIns="91425" tIns="45700" rIns="91425" bIns="45700" anchor="t" anchorCtr="0">
            <a:noAutofit/>
          </a:bodyPr>
          <a:lstStyle>
            <a:lvl1pPr marL="457200" lvl="0" indent="-342900" algn="l">
              <a:spcBef>
                <a:spcPts val="0"/>
              </a:spcBef>
              <a:spcAft>
                <a:spcPts val="0"/>
              </a:spcAft>
              <a:buClr>
                <a:schemeClr val="dk1"/>
              </a:buClr>
              <a:buSzPts val="1800"/>
              <a:buChar char="•"/>
              <a:defRPr/>
            </a:lvl1pPr>
            <a:lvl2pPr marL="914400" lvl="1" indent="-342900" algn="l">
              <a:spcBef>
                <a:spcPts val="600"/>
              </a:spcBef>
              <a:spcAft>
                <a:spcPts val="0"/>
              </a:spcAft>
              <a:buClr>
                <a:schemeClr val="dk1"/>
              </a:buClr>
              <a:buSzPts val="1800"/>
              <a:buChar char="–"/>
              <a:defRPr/>
            </a:lvl2pPr>
            <a:lvl3pPr marL="1371600" lvl="2" indent="-342900" algn="l">
              <a:spcBef>
                <a:spcPts val="600"/>
              </a:spcBef>
              <a:spcAft>
                <a:spcPts val="0"/>
              </a:spcAft>
              <a:buClr>
                <a:schemeClr val="dk1"/>
              </a:buClr>
              <a:buSzPts val="1800"/>
              <a:buChar char="•"/>
              <a:defRPr/>
            </a:lvl3pPr>
            <a:lvl4pPr marL="1828800" lvl="3" indent="-342900" algn="l">
              <a:spcBef>
                <a:spcPts val="600"/>
              </a:spcBef>
              <a:spcAft>
                <a:spcPts val="0"/>
              </a:spcAft>
              <a:buClr>
                <a:schemeClr val="dk1"/>
              </a:buClr>
              <a:buSzPts val="1800"/>
              <a:buChar char="–"/>
              <a:defRPr/>
            </a:lvl4pPr>
            <a:lvl5pPr marL="2286000" lvl="4" indent="-342900" algn="l">
              <a:spcBef>
                <a:spcPts val="600"/>
              </a:spcBef>
              <a:spcAft>
                <a:spcPts val="0"/>
              </a:spcAft>
              <a:buClr>
                <a:schemeClr val="dk1"/>
              </a:buClr>
              <a:buSzPts val="1800"/>
              <a:buChar char="»"/>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70"/>
          <p:cNvSpPr txBox="1">
            <a:spLocks noGrp="1"/>
          </p:cNvSpPr>
          <p:nvPr>
            <p:ph type="ftr" idx="11"/>
          </p:nvPr>
        </p:nvSpPr>
        <p:spPr>
          <a:xfrm>
            <a:off x="0" y="6400800"/>
            <a:ext cx="3860800"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Google Shape;27;p71"/>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8" name="Google Shape;28;p71"/>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0"/>
              </a:spcBef>
              <a:spcAft>
                <a:spcPts val="0"/>
              </a:spcAft>
              <a:buClr>
                <a:schemeClr val="dk1"/>
              </a:buClr>
              <a:buSzPts val="2000"/>
              <a:buFont typeface="Century Gothic"/>
              <a:buNone/>
              <a:defRPr sz="2000">
                <a:solidFill>
                  <a:schemeClr val="tx1">
                    <a:lumMod val="85000"/>
                    <a:lumOff val="15000"/>
                  </a:schemeClr>
                </a:solidFill>
              </a:defRPr>
            </a:lvl1pPr>
            <a:lvl2pPr marL="914400" lvl="1" indent="-228600" algn="l">
              <a:spcBef>
                <a:spcPts val="600"/>
              </a:spcBef>
              <a:spcAft>
                <a:spcPts val="0"/>
              </a:spcAft>
              <a:buClr>
                <a:schemeClr val="dk1"/>
              </a:buClr>
              <a:buSzPts val="1800"/>
              <a:buFont typeface="Century Gothic"/>
              <a:buNone/>
              <a:defRPr sz="1800"/>
            </a:lvl2pPr>
            <a:lvl3pPr marL="1371600" lvl="2" indent="-228600" algn="l">
              <a:spcBef>
                <a:spcPts val="600"/>
              </a:spcBef>
              <a:spcAft>
                <a:spcPts val="0"/>
              </a:spcAft>
              <a:buClr>
                <a:schemeClr val="dk1"/>
              </a:buClr>
              <a:buSzPts val="1600"/>
              <a:buFont typeface="Century Gothic"/>
              <a:buNone/>
              <a:defRPr sz="1600"/>
            </a:lvl3pPr>
            <a:lvl4pPr marL="1828800" lvl="3" indent="-228600" algn="l">
              <a:spcBef>
                <a:spcPts val="600"/>
              </a:spcBef>
              <a:spcAft>
                <a:spcPts val="0"/>
              </a:spcAft>
              <a:buClr>
                <a:schemeClr val="dk1"/>
              </a:buClr>
              <a:buSzPts val="1400"/>
              <a:buFont typeface="Century Gothic"/>
              <a:buNone/>
              <a:defRPr sz="1400"/>
            </a:lvl4pPr>
            <a:lvl5pPr marL="2286000" lvl="4" indent="-228600" algn="l">
              <a:spcBef>
                <a:spcPts val="600"/>
              </a:spcBef>
              <a:spcAft>
                <a:spcPts val="0"/>
              </a:spcAft>
              <a:buClr>
                <a:schemeClr val="dk1"/>
              </a:buClr>
              <a:buSzPts val="1400"/>
              <a:buFont typeface="Century Gothic"/>
              <a:buNone/>
              <a:defRPr sz="1400"/>
            </a:lvl5pPr>
            <a:lvl6pPr marL="2743200" lvl="5" indent="-228600" algn="l">
              <a:spcBef>
                <a:spcPts val="600"/>
              </a:spcBef>
              <a:spcAft>
                <a:spcPts val="0"/>
              </a:spcAft>
              <a:buClr>
                <a:schemeClr val="dk1"/>
              </a:buClr>
              <a:buSzPts val="1400"/>
              <a:buFont typeface="Arial"/>
              <a:buNone/>
              <a:defRPr sz="1400"/>
            </a:lvl6pPr>
            <a:lvl7pPr marL="3200400" lvl="6" indent="-228600" algn="l">
              <a:spcBef>
                <a:spcPts val="280"/>
              </a:spcBef>
              <a:spcAft>
                <a:spcPts val="0"/>
              </a:spcAft>
              <a:buClr>
                <a:schemeClr val="dk1"/>
              </a:buClr>
              <a:buSzPts val="1400"/>
              <a:buFont typeface="Arial"/>
              <a:buNone/>
              <a:defRPr sz="1400"/>
            </a:lvl7pPr>
            <a:lvl8pPr marL="3657600" lvl="7" indent="-228600" algn="l">
              <a:spcBef>
                <a:spcPts val="280"/>
              </a:spcBef>
              <a:spcAft>
                <a:spcPts val="0"/>
              </a:spcAft>
              <a:buClr>
                <a:schemeClr val="dk1"/>
              </a:buClr>
              <a:buSzPts val="1400"/>
              <a:buFont typeface="Arial"/>
              <a:buNone/>
              <a:defRPr sz="1400"/>
            </a:lvl8pPr>
            <a:lvl9pPr marL="4114800" lvl="8" indent="-228600" algn="l">
              <a:spcBef>
                <a:spcPts val="280"/>
              </a:spcBef>
              <a:spcAft>
                <a:spcPts val="0"/>
              </a:spcAft>
              <a:buClr>
                <a:schemeClr val="dk1"/>
              </a:buClr>
              <a:buSzPts val="1400"/>
              <a:buFont typeface="Arial"/>
              <a:buNone/>
              <a:defRPr sz="1400"/>
            </a:lvl9pPr>
          </a:lstStyle>
          <a:p>
            <a:endParaRPr dirty="0"/>
          </a:p>
        </p:txBody>
      </p:sp>
      <p:sp>
        <p:nvSpPr>
          <p:cNvPr id="29" name="Google Shape;29;p71"/>
          <p:cNvSpPr txBox="1">
            <a:spLocks noGrp="1"/>
          </p:cNvSpPr>
          <p:nvPr>
            <p:ph type="dt" idx="10"/>
          </p:nvPr>
        </p:nvSpPr>
        <p:spPr>
          <a:xfrm>
            <a:off x="914400" y="6248400"/>
            <a:ext cx="25400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400">
                <a:solidFill>
                  <a:schemeClr val="dk1"/>
                </a:solidFill>
                <a:latin typeface="Times"/>
                <a:ea typeface="Times"/>
                <a:cs typeface="Times"/>
                <a:sym typeface="Times"/>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30" name="Google Shape;30;p71"/>
          <p:cNvSpPr txBox="1">
            <a:spLocks noGrp="1"/>
          </p:cNvSpPr>
          <p:nvPr>
            <p:ph type="ftr" idx="11"/>
          </p:nvPr>
        </p:nvSpPr>
        <p:spPr>
          <a:xfrm>
            <a:off x="4165600" y="6248400"/>
            <a:ext cx="3860800"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71"/>
          <p:cNvSpPr txBox="1">
            <a:spLocks noGrp="1"/>
          </p:cNvSpPr>
          <p:nvPr>
            <p:ph type="sldNum" idx="12"/>
          </p:nvPr>
        </p:nvSpPr>
        <p:spPr>
          <a:xfrm>
            <a:off x="8737600" y="6248400"/>
            <a:ext cx="2540000" cy="4572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2400">
                <a:solidFill>
                  <a:schemeClr val="dk1"/>
                </a:solidFill>
                <a:latin typeface="Times"/>
                <a:ea typeface="Times"/>
                <a:cs typeface="Times"/>
                <a:sym typeface="Times"/>
              </a:defRPr>
            </a:lvl1pPr>
            <a:lvl2pPr marL="0" marR="0" lvl="1" indent="0" algn="l" rtl="0">
              <a:spcBef>
                <a:spcPts val="0"/>
              </a:spcBef>
              <a:spcAft>
                <a:spcPts val="0"/>
              </a:spcAft>
              <a:buNone/>
              <a:defRPr sz="2400">
                <a:solidFill>
                  <a:schemeClr val="dk1"/>
                </a:solidFill>
                <a:latin typeface="Times"/>
                <a:ea typeface="Times"/>
                <a:cs typeface="Times"/>
                <a:sym typeface="Times"/>
              </a:defRPr>
            </a:lvl2pPr>
            <a:lvl3pPr marL="0" marR="0" lvl="2" indent="0" algn="l" rtl="0">
              <a:spcBef>
                <a:spcPts val="0"/>
              </a:spcBef>
              <a:spcAft>
                <a:spcPts val="0"/>
              </a:spcAft>
              <a:buNone/>
              <a:defRPr sz="2400">
                <a:solidFill>
                  <a:schemeClr val="dk1"/>
                </a:solidFill>
                <a:latin typeface="Times"/>
                <a:ea typeface="Times"/>
                <a:cs typeface="Times"/>
                <a:sym typeface="Times"/>
              </a:defRPr>
            </a:lvl3pPr>
            <a:lvl4pPr marL="0" marR="0" lvl="3" indent="0" algn="l" rtl="0">
              <a:spcBef>
                <a:spcPts val="0"/>
              </a:spcBef>
              <a:spcAft>
                <a:spcPts val="0"/>
              </a:spcAft>
              <a:buNone/>
              <a:defRPr sz="2400">
                <a:solidFill>
                  <a:schemeClr val="dk1"/>
                </a:solidFill>
                <a:latin typeface="Times"/>
                <a:ea typeface="Times"/>
                <a:cs typeface="Times"/>
                <a:sym typeface="Times"/>
              </a:defRPr>
            </a:lvl4pPr>
            <a:lvl5pPr marL="0" marR="0" lvl="4" indent="0" algn="l" rtl="0">
              <a:spcBef>
                <a:spcPts val="0"/>
              </a:spcBef>
              <a:spcAft>
                <a:spcPts val="0"/>
              </a:spcAft>
              <a:buNone/>
              <a:defRPr sz="2400">
                <a:solidFill>
                  <a:schemeClr val="dk1"/>
                </a:solidFill>
                <a:latin typeface="Times"/>
                <a:ea typeface="Times"/>
                <a:cs typeface="Times"/>
                <a:sym typeface="Times"/>
              </a:defRPr>
            </a:lvl5pPr>
            <a:lvl6pPr marL="0" marR="0" lvl="5" indent="0" algn="l" rtl="0">
              <a:spcBef>
                <a:spcPts val="0"/>
              </a:spcBef>
              <a:spcAft>
                <a:spcPts val="0"/>
              </a:spcAft>
              <a:buNone/>
              <a:defRPr sz="2400">
                <a:solidFill>
                  <a:schemeClr val="dk1"/>
                </a:solidFill>
                <a:latin typeface="Times"/>
                <a:ea typeface="Times"/>
                <a:cs typeface="Times"/>
                <a:sym typeface="Times"/>
              </a:defRPr>
            </a:lvl6pPr>
            <a:lvl7pPr marL="0" marR="0" lvl="6" indent="0" algn="l" rtl="0">
              <a:spcBef>
                <a:spcPts val="0"/>
              </a:spcBef>
              <a:spcAft>
                <a:spcPts val="0"/>
              </a:spcAft>
              <a:buNone/>
              <a:defRPr sz="2400">
                <a:solidFill>
                  <a:schemeClr val="dk1"/>
                </a:solidFill>
                <a:latin typeface="Times"/>
                <a:ea typeface="Times"/>
                <a:cs typeface="Times"/>
                <a:sym typeface="Times"/>
              </a:defRPr>
            </a:lvl7pPr>
            <a:lvl8pPr marL="0" marR="0" lvl="7" indent="0" algn="l" rtl="0">
              <a:spcBef>
                <a:spcPts val="0"/>
              </a:spcBef>
              <a:spcAft>
                <a:spcPts val="0"/>
              </a:spcAft>
              <a:buNone/>
              <a:defRPr sz="2400">
                <a:solidFill>
                  <a:schemeClr val="dk1"/>
                </a:solidFill>
                <a:latin typeface="Times"/>
                <a:ea typeface="Times"/>
                <a:cs typeface="Times"/>
                <a:sym typeface="Times"/>
              </a:defRPr>
            </a:lvl8pPr>
            <a:lvl9pPr marL="0" marR="0" lvl="8" indent="0" algn="l" rtl="0">
              <a:spcBef>
                <a:spcPts val="0"/>
              </a:spcBef>
              <a:spcAft>
                <a:spcPts val="0"/>
              </a:spcAft>
              <a:buNone/>
              <a:defRPr sz="2400">
                <a:solidFill>
                  <a:schemeClr val="dk1"/>
                </a:solidFill>
                <a:latin typeface="Times"/>
                <a:ea typeface="Times"/>
                <a:cs typeface="Times"/>
                <a:sym typeface="Times"/>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inal slide">
  <p:cSld name="Final slide">
    <p:spTree>
      <p:nvGrpSpPr>
        <p:cNvPr id="1" name="Shape 32"/>
        <p:cNvGrpSpPr/>
        <p:nvPr/>
      </p:nvGrpSpPr>
      <p:grpSpPr>
        <a:xfrm>
          <a:off x="0" y="0"/>
          <a:ext cx="0" cy="0"/>
          <a:chOff x="0" y="0"/>
          <a:chExt cx="0" cy="0"/>
        </a:xfrm>
      </p:grpSpPr>
      <p:pic>
        <p:nvPicPr>
          <p:cNvPr id="33" name="Google Shape;33;p72"/>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34" name="Google Shape;34;p72"/>
          <p:cNvPicPr preferRelativeResize="0"/>
          <p:nvPr/>
        </p:nvPicPr>
        <p:blipFill rotWithShape="1">
          <a:blip r:embed="rId3">
            <a:alphaModFix/>
          </a:blip>
          <a:srcRect/>
          <a:stretch/>
        </p:blipFill>
        <p:spPr>
          <a:xfrm>
            <a:off x="4338741" y="1305098"/>
            <a:ext cx="3514517" cy="126162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ark BG title page">
  <p:cSld name="Dark BG title page">
    <p:spTree>
      <p:nvGrpSpPr>
        <p:cNvPr id="1" name="Shape 35"/>
        <p:cNvGrpSpPr/>
        <p:nvPr/>
      </p:nvGrpSpPr>
      <p:grpSpPr>
        <a:xfrm>
          <a:off x="0" y="0"/>
          <a:ext cx="0" cy="0"/>
          <a:chOff x="0" y="0"/>
          <a:chExt cx="0" cy="0"/>
        </a:xfrm>
      </p:grpSpPr>
      <p:pic>
        <p:nvPicPr>
          <p:cNvPr id="36" name="Google Shape;36;p73"/>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37" name="Google Shape;37;p73"/>
          <p:cNvPicPr preferRelativeResize="0"/>
          <p:nvPr/>
        </p:nvPicPr>
        <p:blipFill rotWithShape="1">
          <a:blip r:embed="rId3">
            <a:alphaModFix/>
          </a:blip>
          <a:srcRect/>
          <a:stretch/>
        </p:blipFill>
        <p:spPr>
          <a:xfrm>
            <a:off x="9197789" y="430305"/>
            <a:ext cx="2238936" cy="803721"/>
          </a:xfrm>
          <a:prstGeom prst="rect">
            <a:avLst/>
          </a:prstGeom>
          <a:noFill/>
          <a:ln>
            <a:noFill/>
          </a:ln>
        </p:spPr>
      </p:pic>
      <p:sp>
        <p:nvSpPr>
          <p:cNvPr id="38" name="Google Shape;38;p73"/>
          <p:cNvSpPr txBox="1">
            <a:spLocks noGrp="1"/>
          </p:cNvSpPr>
          <p:nvPr>
            <p:ph type="body" idx="1"/>
          </p:nvPr>
        </p:nvSpPr>
        <p:spPr>
          <a:xfrm>
            <a:off x="2296318" y="2416347"/>
            <a:ext cx="7599363" cy="1355725"/>
          </a:xfrm>
          <a:prstGeom prst="rect">
            <a:avLst/>
          </a:prstGeom>
          <a:noFill/>
          <a:ln>
            <a:noFill/>
          </a:ln>
        </p:spPr>
        <p:txBody>
          <a:bodyPr spcFirstLastPara="1" wrap="square" lIns="91425" tIns="45700" rIns="91425" bIns="45700" anchor="t" anchorCtr="0">
            <a:noAutofit/>
          </a:bodyPr>
          <a:lstStyle>
            <a:lvl1pPr marL="457200" marR="0" lvl="0" indent="-228600" algn="ctr">
              <a:lnSpc>
                <a:spcPct val="100000"/>
              </a:lnSpc>
              <a:spcBef>
                <a:spcPts val="0"/>
              </a:spcBef>
              <a:spcAft>
                <a:spcPts val="0"/>
              </a:spcAft>
              <a:buClr>
                <a:schemeClr val="lt1"/>
              </a:buClr>
              <a:buSzPts val="3200"/>
              <a:buFont typeface="Century Gothic"/>
              <a:buNone/>
              <a:defRPr sz="3200">
                <a:solidFill>
                  <a:schemeClr val="lt1"/>
                </a:solidFill>
              </a:defRPr>
            </a:lvl1pPr>
            <a:lvl2pPr marL="914400" lvl="1" indent="-342900" algn="l">
              <a:spcBef>
                <a:spcPts val="0"/>
              </a:spcBef>
              <a:spcAft>
                <a:spcPts val="0"/>
              </a:spcAft>
              <a:buClr>
                <a:schemeClr val="dk1"/>
              </a:buClr>
              <a:buSzPts val="1800"/>
              <a:buChar char="–"/>
              <a:defRPr/>
            </a:lvl2pPr>
            <a:lvl3pPr marL="1371600" lvl="2" indent="-342900" algn="l">
              <a:spcBef>
                <a:spcPts val="600"/>
              </a:spcBef>
              <a:spcAft>
                <a:spcPts val="0"/>
              </a:spcAft>
              <a:buClr>
                <a:schemeClr val="dk1"/>
              </a:buClr>
              <a:buSzPts val="1800"/>
              <a:buChar char="•"/>
              <a:defRPr/>
            </a:lvl3pPr>
            <a:lvl4pPr marL="1828800" lvl="3" indent="-342900" algn="l">
              <a:spcBef>
                <a:spcPts val="600"/>
              </a:spcBef>
              <a:spcAft>
                <a:spcPts val="0"/>
              </a:spcAft>
              <a:buClr>
                <a:schemeClr val="dk1"/>
              </a:buClr>
              <a:buSzPts val="1800"/>
              <a:buChar char="–"/>
              <a:defRPr/>
            </a:lvl4pPr>
            <a:lvl5pPr marL="2286000" lvl="4" indent="-342900" algn="l">
              <a:spcBef>
                <a:spcPts val="600"/>
              </a:spcBef>
              <a:spcAft>
                <a:spcPts val="0"/>
              </a:spcAft>
              <a:buClr>
                <a:schemeClr val="dk1"/>
              </a:buClr>
              <a:buSzPts val="1800"/>
              <a:buChar char="»"/>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9" name="Google Shape;39;p73"/>
          <p:cNvSpPr txBox="1">
            <a:spLocks noGrp="1"/>
          </p:cNvSpPr>
          <p:nvPr>
            <p:ph type="body" idx="2"/>
          </p:nvPr>
        </p:nvSpPr>
        <p:spPr>
          <a:xfrm>
            <a:off x="2296317" y="3760420"/>
            <a:ext cx="7599363" cy="716350"/>
          </a:xfrm>
          <a:prstGeom prst="rect">
            <a:avLst/>
          </a:prstGeom>
          <a:noFill/>
          <a:ln>
            <a:noFill/>
          </a:ln>
        </p:spPr>
        <p:txBody>
          <a:bodyPr spcFirstLastPara="1" wrap="square" lIns="91425" tIns="45700" rIns="91425" bIns="45700" anchor="t" anchorCtr="0">
            <a:spAutoFit/>
          </a:bodyPr>
          <a:lstStyle>
            <a:lvl1pPr marL="457200" marR="0" lvl="0" indent="-228600" algn="ctr">
              <a:lnSpc>
                <a:spcPct val="200000"/>
              </a:lnSpc>
              <a:spcBef>
                <a:spcPts val="0"/>
              </a:spcBef>
              <a:spcAft>
                <a:spcPts val="0"/>
              </a:spcAft>
              <a:buClr>
                <a:schemeClr val="lt1"/>
              </a:buClr>
              <a:buSzPts val="2400"/>
              <a:buFont typeface="Century Gothic"/>
              <a:buNone/>
              <a:defRPr sz="2400">
                <a:solidFill>
                  <a:schemeClr val="lt1"/>
                </a:solidFill>
              </a:defRPr>
            </a:lvl1pPr>
            <a:lvl2pPr marL="914400" lvl="1" indent="-342900" algn="l">
              <a:spcBef>
                <a:spcPts val="0"/>
              </a:spcBef>
              <a:spcAft>
                <a:spcPts val="0"/>
              </a:spcAft>
              <a:buClr>
                <a:schemeClr val="dk1"/>
              </a:buClr>
              <a:buSzPts val="1800"/>
              <a:buChar char="–"/>
              <a:defRPr/>
            </a:lvl2pPr>
            <a:lvl3pPr marL="1371600" lvl="2" indent="-342900" algn="l">
              <a:spcBef>
                <a:spcPts val="600"/>
              </a:spcBef>
              <a:spcAft>
                <a:spcPts val="0"/>
              </a:spcAft>
              <a:buClr>
                <a:schemeClr val="dk1"/>
              </a:buClr>
              <a:buSzPts val="1800"/>
              <a:buChar char="•"/>
              <a:defRPr/>
            </a:lvl3pPr>
            <a:lvl4pPr marL="1828800" lvl="3" indent="-342900" algn="l">
              <a:spcBef>
                <a:spcPts val="600"/>
              </a:spcBef>
              <a:spcAft>
                <a:spcPts val="0"/>
              </a:spcAft>
              <a:buClr>
                <a:schemeClr val="dk1"/>
              </a:buClr>
              <a:buSzPts val="1800"/>
              <a:buChar char="–"/>
              <a:defRPr/>
            </a:lvl4pPr>
            <a:lvl5pPr marL="2286000" lvl="4" indent="-342900" algn="l">
              <a:spcBef>
                <a:spcPts val="600"/>
              </a:spcBef>
              <a:spcAft>
                <a:spcPts val="0"/>
              </a:spcAft>
              <a:buClr>
                <a:schemeClr val="dk1"/>
              </a:buClr>
              <a:buSzPts val="1800"/>
              <a:buChar char="»"/>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0" name="Google Shape;40;p73"/>
          <p:cNvSpPr txBox="1">
            <a:spLocks noGrp="1"/>
          </p:cNvSpPr>
          <p:nvPr>
            <p:ph type="body" idx="3"/>
          </p:nvPr>
        </p:nvSpPr>
        <p:spPr>
          <a:xfrm>
            <a:off x="2296317" y="4494735"/>
            <a:ext cx="7599363" cy="416011"/>
          </a:xfrm>
          <a:prstGeom prst="rect">
            <a:avLst/>
          </a:prstGeom>
          <a:noFill/>
          <a:ln>
            <a:noFill/>
          </a:ln>
        </p:spPr>
        <p:txBody>
          <a:bodyPr spcFirstLastPara="1" wrap="square" lIns="91425" tIns="45700" rIns="91425" bIns="45700" anchor="t" anchorCtr="0">
            <a:spAutoFit/>
          </a:bodyPr>
          <a:lstStyle>
            <a:lvl1pPr marL="457200" marR="0" lvl="0" indent="-228600" algn="ctr">
              <a:lnSpc>
                <a:spcPct val="150000"/>
              </a:lnSpc>
              <a:spcBef>
                <a:spcPts val="0"/>
              </a:spcBef>
              <a:spcAft>
                <a:spcPts val="0"/>
              </a:spcAft>
              <a:buClr>
                <a:schemeClr val="lt1"/>
              </a:buClr>
              <a:buSzPts val="1600"/>
              <a:buFont typeface="Century Gothic"/>
              <a:buNone/>
              <a:defRPr sz="1600">
                <a:solidFill>
                  <a:schemeClr val="lt1"/>
                </a:solidFill>
              </a:defRPr>
            </a:lvl1pPr>
            <a:lvl2pPr marL="914400" lvl="1" indent="-342900" algn="l">
              <a:spcBef>
                <a:spcPts val="0"/>
              </a:spcBef>
              <a:spcAft>
                <a:spcPts val="0"/>
              </a:spcAft>
              <a:buClr>
                <a:schemeClr val="dk1"/>
              </a:buClr>
              <a:buSzPts val="1800"/>
              <a:buChar char="–"/>
              <a:defRPr/>
            </a:lvl2pPr>
            <a:lvl3pPr marL="1371600" lvl="2" indent="-342900" algn="l">
              <a:spcBef>
                <a:spcPts val="600"/>
              </a:spcBef>
              <a:spcAft>
                <a:spcPts val="0"/>
              </a:spcAft>
              <a:buClr>
                <a:schemeClr val="dk1"/>
              </a:buClr>
              <a:buSzPts val="1800"/>
              <a:buChar char="•"/>
              <a:defRPr/>
            </a:lvl3pPr>
            <a:lvl4pPr marL="1828800" lvl="3" indent="-342900" algn="l">
              <a:spcBef>
                <a:spcPts val="600"/>
              </a:spcBef>
              <a:spcAft>
                <a:spcPts val="0"/>
              </a:spcAft>
              <a:buClr>
                <a:schemeClr val="dk1"/>
              </a:buClr>
              <a:buSzPts val="1800"/>
              <a:buChar char="–"/>
              <a:defRPr/>
            </a:lvl4pPr>
            <a:lvl5pPr marL="2286000" lvl="4" indent="-342900" algn="l">
              <a:spcBef>
                <a:spcPts val="600"/>
              </a:spcBef>
              <a:spcAft>
                <a:spcPts val="0"/>
              </a:spcAft>
              <a:buClr>
                <a:schemeClr val="dk1"/>
              </a:buClr>
              <a:buSzPts val="1800"/>
              <a:buChar char="»"/>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1" name="Google Shape;41;p73"/>
          <p:cNvSpPr txBox="1">
            <a:spLocks noGrp="1"/>
          </p:cNvSpPr>
          <p:nvPr>
            <p:ph type="body" idx="4"/>
          </p:nvPr>
        </p:nvSpPr>
        <p:spPr>
          <a:xfrm>
            <a:off x="2296317" y="4928711"/>
            <a:ext cx="7599363" cy="416011"/>
          </a:xfrm>
          <a:prstGeom prst="rect">
            <a:avLst/>
          </a:prstGeom>
          <a:noFill/>
          <a:ln>
            <a:noFill/>
          </a:ln>
        </p:spPr>
        <p:txBody>
          <a:bodyPr spcFirstLastPara="1" wrap="square" lIns="91425" tIns="45700" rIns="91425" bIns="45700" anchor="t" anchorCtr="0">
            <a:spAutoFit/>
          </a:bodyPr>
          <a:lstStyle>
            <a:lvl1pPr marL="457200" marR="0" lvl="0" indent="-228600" algn="ctr">
              <a:lnSpc>
                <a:spcPct val="150000"/>
              </a:lnSpc>
              <a:spcBef>
                <a:spcPts val="0"/>
              </a:spcBef>
              <a:spcAft>
                <a:spcPts val="0"/>
              </a:spcAft>
              <a:buClr>
                <a:schemeClr val="lt1"/>
              </a:buClr>
              <a:buSzPts val="1600"/>
              <a:buFont typeface="Century Gothic"/>
              <a:buNone/>
              <a:defRPr sz="1600">
                <a:solidFill>
                  <a:schemeClr val="lt1"/>
                </a:solidFill>
              </a:defRPr>
            </a:lvl1pPr>
            <a:lvl2pPr marL="914400" lvl="1" indent="-342900" algn="l">
              <a:spcBef>
                <a:spcPts val="0"/>
              </a:spcBef>
              <a:spcAft>
                <a:spcPts val="0"/>
              </a:spcAft>
              <a:buClr>
                <a:schemeClr val="dk1"/>
              </a:buClr>
              <a:buSzPts val="1800"/>
              <a:buChar char="–"/>
              <a:defRPr/>
            </a:lvl2pPr>
            <a:lvl3pPr marL="1371600" lvl="2" indent="-342900" algn="l">
              <a:spcBef>
                <a:spcPts val="600"/>
              </a:spcBef>
              <a:spcAft>
                <a:spcPts val="0"/>
              </a:spcAft>
              <a:buClr>
                <a:schemeClr val="dk1"/>
              </a:buClr>
              <a:buSzPts val="1800"/>
              <a:buChar char="•"/>
              <a:defRPr/>
            </a:lvl3pPr>
            <a:lvl4pPr marL="1828800" lvl="3" indent="-342900" algn="l">
              <a:spcBef>
                <a:spcPts val="600"/>
              </a:spcBef>
              <a:spcAft>
                <a:spcPts val="0"/>
              </a:spcAft>
              <a:buClr>
                <a:schemeClr val="dk1"/>
              </a:buClr>
              <a:buSzPts val="1800"/>
              <a:buChar char="–"/>
              <a:defRPr/>
            </a:lvl4pPr>
            <a:lvl5pPr marL="2286000" lvl="4" indent="-342900" algn="l">
              <a:spcBef>
                <a:spcPts val="600"/>
              </a:spcBef>
              <a:spcAft>
                <a:spcPts val="0"/>
              </a:spcAft>
              <a:buClr>
                <a:schemeClr val="dk1"/>
              </a:buClr>
              <a:buSzPts val="1800"/>
              <a:buChar char="»"/>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2"/>
        <p:cNvGrpSpPr/>
        <p:nvPr/>
      </p:nvGrpSpPr>
      <p:grpSpPr>
        <a:xfrm>
          <a:off x="0" y="0"/>
          <a:ext cx="0" cy="0"/>
          <a:chOff x="0" y="0"/>
          <a:chExt cx="0" cy="0"/>
        </a:xfrm>
      </p:grpSpPr>
      <p:sp>
        <p:nvSpPr>
          <p:cNvPr id="43" name="Google Shape;43;p74"/>
          <p:cNvSpPr txBox="1">
            <a:spLocks noGrp="1"/>
          </p:cNvSpPr>
          <p:nvPr>
            <p:ph type="ctrTitle"/>
          </p:nvPr>
        </p:nvSpPr>
        <p:spPr>
          <a:xfrm>
            <a:off x="914400" y="2130426"/>
            <a:ext cx="103632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4" name="Google Shape;44;p74"/>
          <p:cNvSpPr txBox="1">
            <a:spLocks noGrp="1"/>
          </p:cNvSpPr>
          <p:nvPr>
            <p:ph type="subTitle" idx="1"/>
          </p:nvPr>
        </p:nvSpPr>
        <p:spPr>
          <a:xfrm>
            <a:off x="1828800" y="3886200"/>
            <a:ext cx="8534400" cy="17526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Clr>
                <a:schemeClr val="dk1"/>
              </a:buClr>
              <a:buSzPts val="2000"/>
              <a:buFont typeface="Century Gothic"/>
              <a:buNone/>
              <a:defRPr/>
            </a:lvl1pPr>
            <a:lvl2pPr lvl="1" algn="ctr">
              <a:spcBef>
                <a:spcPts val="600"/>
              </a:spcBef>
              <a:spcAft>
                <a:spcPts val="0"/>
              </a:spcAft>
              <a:buClr>
                <a:schemeClr val="dk1"/>
              </a:buClr>
              <a:buSzPts val="2000"/>
              <a:buFont typeface="Century Gothic"/>
              <a:buNone/>
              <a:defRPr/>
            </a:lvl2pPr>
            <a:lvl3pPr lvl="2" algn="ctr">
              <a:spcBef>
                <a:spcPts val="600"/>
              </a:spcBef>
              <a:spcAft>
                <a:spcPts val="0"/>
              </a:spcAft>
              <a:buClr>
                <a:schemeClr val="dk1"/>
              </a:buClr>
              <a:buSzPts val="2000"/>
              <a:buFont typeface="Century Gothic"/>
              <a:buNone/>
              <a:defRPr/>
            </a:lvl3pPr>
            <a:lvl4pPr lvl="3" algn="ctr">
              <a:spcBef>
                <a:spcPts val="600"/>
              </a:spcBef>
              <a:spcAft>
                <a:spcPts val="0"/>
              </a:spcAft>
              <a:buClr>
                <a:schemeClr val="dk1"/>
              </a:buClr>
              <a:buSzPts val="2000"/>
              <a:buFont typeface="Century Gothic"/>
              <a:buNone/>
              <a:defRPr/>
            </a:lvl4pPr>
            <a:lvl5pPr lvl="4" algn="ctr">
              <a:spcBef>
                <a:spcPts val="600"/>
              </a:spcBef>
              <a:spcAft>
                <a:spcPts val="0"/>
              </a:spcAft>
              <a:buClr>
                <a:schemeClr val="dk1"/>
              </a:buClr>
              <a:buSzPts val="2000"/>
              <a:buFont typeface="Century Gothic"/>
              <a:buNone/>
              <a:defRPr/>
            </a:lvl5pPr>
            <a:lvl6pPr lvl="5" algn="ctr">
              <a:spcBef>
                <a:spcPts val="6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a:endParaRPr/>
          </a:p>
        </p:txBody>
      </p:sp>
      <p:sp>
        <p:nvSpPr>
          <p:cNvPr id="45" name="Google Shape;45;p74"/>
          <p:cNvSpPr txBox="1">
            <a:spLocks noGrp="1"/>
          </p:cNvSpPr>
          <p:nvPr>
            <p:ph type="dt" idx="10"/>
          </p:nvPr>
        </p:nvSpPr>
        <p:spPr>
          <a:xfrm>
            <a:off x="914400" y="6248400"/>
            <a:ext cx="25400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400">
                <a:solidFill>
                  <a:schemeClr val="dk1"/>
                </a:solidFill>
                <a:latin typeface="Times"/>
                <a:ea typeface="Times"/>
                <a:cs typeface="Times"/>
                <a:sym typeface="Times"/>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46" name="Google Shape;46;p74"/>
          <p:cNvSpPr txBox="1">
            <a:spLocks noGrp="1"/>
          </p:cNvSpPr>
          <p:nvPr>
            <p:ph type="ftr" idx="11"/>
          </p:nvPr>
        </p:nvSpPr>
        <p:spPr>
          <a:xfrm>
            <a:off x="4165600" y="6248400"/>
            <a:ext cx="3860800"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4"/>
          <p:cNvSpPr txBox="1">
            <a:spLocks noGrp="1"/>
          </p:cNvSpPr>
          <p:nvPr>
            <p:ph type="sldNum" idx="12"/>
          </p:nvPr>
        </p:nvSpPr>
        <p:spPr>
          <a:xfrm>
            <a:off x="8737600" y="6248400"/>
            <a:ext cx="2540000" cy="4572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2400">
                <a:solidFill>
                  <a:schemeClr val="dk1"/>
                </a:solidFill>
                <a:latin typeface="Times"/>
                <a:ea typeface="Times"/>
                <a:cs typeface="Times"/>
                <a:sym typeface="Times"/>
              </a:defRPr>
            </a:lvl1pPr>
            <a:lvl2pPr marL="0" marR="0" lvl="1" indent="0" algn="l" rtl="0">
              <a:spcBef>
                <a:spcPts val="0"/>
              </a:spcBef>
              <a:spcAft>
                <a:spcPts val="0"/>
              </a:spcAft>
              <a:buNone/>
              <a:defRPr sz="2400">
                <a:solidFill>
                  <a:schemeClr val="dk1"/>
                </a:solidFill>
                <a:latin typeface="Times"/>
                <a:ea typeface="Times"/>
                <a:cs typeface="Times"/>
                <a:sym typeface="Times"/>
              </a:defRPr>
            </a:lvl2pPr>
            <a:lvl3pPr marL="0" marR="0" lvl="2" indent="0" algn="l" rtl="0">
              <a:spcBef>
                <a:spcPts val="0"/>
              </a:spcBef>
              <a:spcAft>
                <a:spcPts val="0"/>
              </a:spcAft>
              <a:buNone/>
              <a:defRPr sz="2400">
                <a:solidFill>
                  <a:schemeClr val="dk1"/>
                </a:solidFill>
                <a:latin typeface="Times"/>
                <a:ea typeface="Times"/>
                <a:cs typeface="Times"/>
                <a:sym typeface="Times"/>
              </a:defRPr>
            </a:lvl3pPr>
            <a:lvl4pPr marL="0" marR="0" lvl="3" indent="0" algn="l" rtl="0">
              <a:spcBef>
                <a:spcPts val="0"/>
              </a:spcBef>
              <a:spcAft>
                <a:spcPts val="0"/>
              </a:spcAft>
              <a:buNone/>
              <a:defRPr sz="2400">
                <a:solidFill>
                  <a:schemeClr val="dk1"/>
                </a:solidFill>
                <a:latin typeface="Times"/>
                <a:ea typeface="Times"/>
                <a:cs typeface="Times"/>
                <a:sym typeface="Times"/>
              </a:defRPr>
            </a:lvl4pPr>
            <a:lvl5pPr marL="0" marR="0" lvl="4" indent="0" algn="l" rtl="0">
              <a:spcBef>
                <a:spcPts val="0"/>
              </a:spcBef>
              <a:spcAft>
                <a:spcPts val="0"/>
              </a:spcAft>
              <a:buNone/>
              <a:defRPr sz="2400">
                <a:solidFill>
                  <a:schemeClr val="dk1"/>
                </a:solidFill>
                <a:latin typeface="Times"/>
                <a:ea typeface="Times"/>
                <a:cs typeface="Times"/>
                <a:sym typeface="Times"/>
              </a:defRPr>
            </a:lvl5pPr>
            <a:lvl6pPr marL="0" marR="0" lvl="5" indent="0" algn="l" rtl="0">
              <a:spcBef>
                <a:spcPts val="0"/>
              </a:spcBef>
              <a:spcAft>
                <a:spcPts val="0"/>
              </a:spcAft>
              <a:buNone/>
              <a:defRPr sz="2400">
                <a:solidFill>
                  <a:schemeClr val="dk1"/>
                </a:solidFill>
                <a:latin typeface="Times"/>
                <a:ea typeface="Times"/>
                <a:cs typeface="Times"/>
                <a:sym typeface="Times"/>
              </a:defRPr>
            </a:lvl6pPr>
            <a:lvl7pPr marL="0" marR="0" lvl="6" indent="0" algn="l" rtl="0">
              <a:spcBef>
                <a:spcPts val="0"/>
              </a:spcBef>
              <a:spcAft>
                <a:spcPts val="0"/>
              </a:spcAft>
              <a:buNone/>
              <a:defRPr sz="2400">
                <a:solidFill>
                  <a:schemeClr val="dk1"/>
                </a:solidFill>
                <a:latin typeface="Times"/>
                <a:ea typeface="Times"/>
                <a:cs typeface="Times"/>
                <a:sym typeface="Times"/>
              </a:defRPr>
            </a:lvl7pPr>
            <a:lvl8pPr marL="0" marR="0" lvl="7" indent="0" algn="l" rtl="0">
              <a:spcBef>
                <a:spcPts val="0"/>
              </a:spcBef>
              <a:spcAft>
                <a:spcPts val="0"/>
              </a:spcAft>
              <a:buNone/>
              <a:defRPr sz="2400">
                <a:solidFill>
                  <a:schemeClr val="dk1"/>
                </a:solidFill>
                <a:latin typeface="Times"/>
                <a:ea typeface="Times"/>
                <a:cs typeface="Times"/>
                <a:sym typeface="Times"/>
              </a:defRPr>
            </a:lvl8pPr>
            <a:lvl9pPr marL="0" marR="0" lvl="8" indent="0" algn="l" rtl="0">
              <a:spcBef>
                <a:spcPts val="0"/>
              </a:spcBef>
              <a:spcAft>
                <a:spcPts val="0"/>
              </a:spcAft>
              <a:buNone/>
              <a:defRPr sz="2400">
                <a:solidFill>
                  <a:schemeClr val="dk1"/>
                </a:solidFill>
                <a:latin typeface="Times"/>
                <a:ea typeface="Times"/>
                <a:cs typeface="Times"/>
                <a:sym typeface="Times"/>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8"/>
        <p:cNvGrpSpPr/>
        <p:nvPr/>
      </p:nvGrpSpPr>
      <p:grpSpPr>
        <a:xfrm>
          <a:off x="0" y="0"/>
          <a:ext cx="0" cy="0"/>
          <a:chOff x="0" y="0"/>
          <a:chExt cx="0" cy="0"/>
        </a:xfrm>
      </p:grpSpPr>
      <p:sp>
        <p:nvSpPr>
          <p:cNvPr id="49" name="Google Shape;49;p75"/>
          <p:cNvSpPr txBox="1">
            <a:spLocks noGrp="1"/>
          </p:cNvSpPr>
          <p:nvPr>
            <p:ph type="title"/>
          </p:nvPr>
        </p:nvSpPr>
        <p:spPr>
          <a:xfrm>
            <a:off x="0" y="0"/>
            <a:ext cx="9889067"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dirty="0"/>
          </a:p>
        </p:txBody>
      </p:sp>
      <p:sp>
        <p:nvSpPr>
          <p:cNvPr id="50" name="Google Shape;50;p75"/>
          <p:cNvSpPr txBox="1">
            <a:spLocks noGrp="1"/>
          </p:cNvSpPr>
          <p:nvPr>
            <p:ph type="body" idx="1"/>
          </p:nvPr>
        </p:nvSpPr>
        <p:spPr>
          <a:xfrm>
            <a:off x="914400" y="1981200"/>
            <a:ext cx="5080000" cy="4114800"/>
          </a:xfrm>
          <a:prstGeom prst="rect">
            <a:avLst/>
          </a:prstGeom>
          <a:noFill/>
          <a:ln>
            <a:noFill/>
          </a:ln>
        </p:spPr>
        <p:txBody>
          <a:bodyPr spcFirstLastPara="1" wrap="square" lIns="91425" tIns="45700" rIns="91425" bIns="45700" anchor="t" anchorCtr="0">
            <a:noAutofit/>
          </a:bodyPr>
          <a:lstStyle>
            <a:lvl1pPr marL="457200" lvl="0" indent="-406400" algn="l">
              <a:spcBef>
                <a:spcPts val="0"/>
              </a:spcBef>
              <a:spcAft>
                <a:spcPts val="0"/>
              </a:spcAft>
              <a:buClr>
                <a:schemeClr val="dk1"/>
              </a:buClr>
              <a:buSzPts val="2800"/>
              <a:buFont typeface="Century Gothic"/>
              <a:buChar char="•"/>
              <a:defRPr sz="2800"/>
            </a:lvl1pPr>
            <a:lvl2pPr marL="914400" lvl="1" indent="-381000" algn="l">
              <a:spcBef>
                <a:spcPts val="600"/>
              </a:spcBef>
              <a:spcAft>
                <a:spcPts val="0"/>
              </a:spcAft>
              <a:buClr>
                <a:schemeClr val="dk1"/>
              </a:buClr>
              <a:buSzPts val="2400"/>
              <a:buFont typeface="Century Gothic"/>
              <a:buChar char="–"/>
              <a:defRPr sz="2400"/>
            </a:lvl2pPr>
            <a:lvl3pPr marL="1371600" lvl="2" indent="-355600" algn="l">
              <a:spcBef>
                <a:spcPts val="600"/>
              </a:spcBef>
              <a:spcAft>
                <a:spcPts val="0"/>
              </a:spcAft>
              <a:buClr>
                <a:schemeClr val="dk1"/>
              </a:buClr>
              <a:buSzPts val="2000"/>
              <a:buFont typeface="Century Gothic"/>
              <a:buChar char="•"/>
              <a:defRPr sz="2000"/>
            </a:lvl3pPr>
            <a:lvl4pPr marL="1828800" lvl="3" indent="-342900" algn="l">
              <a:spcBef>
                <a:spcPts val="600"/>
              </a:spcBef>
              <a:spcAft>
                <a:spcPts val="0"/>
              </a:spcAft>
              <a:buClr>
                <a:schemeClr val="dk1"/>
              </a:buClr>
              <a:buSzPts val="1800"/>
              <a:buFont typeface="Century Gothic"/>
              <a:buChar char="–"/>
              <a:defRPr sz="1800"/>
            </a:lvl4pPr>
            <a:lvl5pPr marL="2286000" lvl="4" indent="-342900" algn="l">
              <a:spcBef>
                <a:spcPts val="600"/>
              </a:spcBef>
              <a:spcAft>
                <a:spcPts val="0"/>
              </a:spcAft>
              <a:buClr>
                <a:schemeClr val="dk1"/>
              </a:buClr>
              <a:buSzPts val="1800"/>
              <a:buFont typeface="Century Gothic"/>
              <a:buChar char="»"/>
              <a:defRPr sz="1800"/>
            </a:lvl5pPr>
            <a:lvl6pPr marL="2743200" lvl="5" indent="-342900" algn="l">
              <a:spcBef>
                <a:spcPts val="600"/>
              </a:spcBef>
              <a:spcAft>
                <a:spcPts val="0"/>
              </a:spcAft>
              <a:buClr>
                <a:schemeClr val="dk1"/>
              </a:buClr>
              <a:buSzPts val="1800"/>
              <a:buFont typeface="Arial"/>
              <a:buChar char="»"/>
              <a:defRPr sz="1800"/>
            </a:lvl6pPr>
            <a:lvl7pPr marL="3200400" lvl="6" indent="-342900" algn="l">
              <a:spcBef>
                <a:spcPts val="360"/>
              </a:spcBef>
              <a:spcAft>
                <a:spcPts val="0"/>
              </a:spcAft>
              <a:buClr>
                <a:schemeClr val="dk1"/>
              </a:buClr>
              <a:buSzPts val="1800"/>
              <a:buFont typeface="Arial"/>
              <a:buChar char="»"/>
              <a:defRPr sz="1800"/>
            </a:lvl7pPr>
            <a:lvl8pPr marL="3657600" lvl="7" indent="-342900" algn="l">
              <a:spcBef>
                <a:spcPts val="360"/>
              </a:spcBef>
              <a:spcAft>
                <a:spcPts val="0"/>
              </a:spcAft>
              <a:buClr>
                <a:schemeClr val="dk1"/>
              </a:buClr>
              <a:buSzPts val="1800"/>
              <a:buFont typeface="Arial"/>
              <a:buChar char="»"/>
              <a:defRPr sz="1800"/>
            </a:lvl8pPr>
            <a:lvl9pPr marL="4114800" lvl="8" indent="-342900" algn="l">
              <a:spcBef>
                <a:spcPts val="360"/>
              </a:spcBef>
              <a:spcAft>
                <a:spcPts val="0"/>
              </a:spcAft>
              <a:buClr>
                <a:schemeClr val="dk1"/>
              </a:buClr>
              <a:buSzPts val="1800"/>
              <a:buFont typeface="Arial"/>
              <a:buChar char="»"/>
              <a:defRPr sz="1800"/>
            </a:lvl9pPr>
          </a:lstStyle>
          <a:p>
            <a:endParaRPr dirty="0"/>
          </a:p>
        </p:txBody>
      </p:sp>
      <p:sp>
        <p:nvSpPr>
          <p:cNvPr id="51" name="Google Shape;51;p75"/>
          <p:cNvSpPr txBox="1">
            <a:spLocks noGrp="1"/>
          </p:cNvSpPr>
          <p:nvPr>
            <p:ph type="body" idx="2"/>
          </p:nvPr>
        </p:nvSpPr>
        <p:spPr>
          <a:xfrm>
            <a:off x="6197600" y="1981200"/>
            <a:ext cx="5080000" cy="4114800"/>
          </a:xfrm>
          <a:prstGeom prst="rect">
            <a:avLst/>
          </a:prstGeom>
          <a:noFill/>
          <a:ln>
            <a:noFill/>
          </a:ln>
        </p:spPr>
        <p:txBody>
          <a:bodyPr spcFirstLastPara="1" wrap="square" lIns="91425" tIns="45700" rIns="91425" bIns="45700" anchor="t" anchorCtr="0">
            <a:noAutofit/>
          </a:bodyPr>
          <a:lstStyle>
            <a:lvl1pPr marL="457200" lvl="0" indent="-406400" algn="l">
              <a:spcBef>
                <a:spcPts val="0"/>
              </a:spcBef>
              <a:spcAft>
                <a:spcPts val="0"/>
              </a:spcAft>
              <a:buClr>
                <a:schemeClr val="dk1"/>
              </a:buClr>
              <a:buSzPts val="2800"/>
              <a:buFont typeface="Century Gothic"/>
              <a:buChar char="•"/>
              <a:defRPr sz="2800"/>
            </a:lvl1pPr>
            <a:lvl2pPr marL="914400" lvl="1" indent="-381000" algn="l">
              <a:spcBef>
                <a:spcPts val="600"/>
              </a:spcBef>
              <a:spcAft>
                <a:spcPts val="0"/>
              </a:spcAft>
              <a:buClr>
                <a:schemeClr val="dk1"/>
              </a:buClr>
              <a:buSzPts val="2400"/>
              <a:buFont typeface="Century Gothic"/>
              <a:buChar char="–"/>
              <a:defRPr sz="2400"/>
            </a:lvl2pPr>
            <a:lvl3pPr marL="1371600" lvl="2" indent="-355600" algn="l">
              <a:spcBef>
                <a:spcPts val="600"/>
              </a:spcBef>
              <a:spcAft>
                <a:spcPts val="0"/>
              </a:spcAft>
              <a:buClr>
                <a:schemeClr val="dk1"/>
              </a:buClr>
              <a:buSzPts val="2000"/>
              <a:buFont typeface="Century Gothic"/>
              <a:buChar char="•"/>
              <a:defRPr sz="2000"/>
            </a:lvl3pPr>
            <a:lvl4pPr marL="1828800" lvl="3" indent="-342900" algn="l">
              <a:spcBef>
                <a:spcPts val="600"/>
              </a:spcBef>
              <a:spcAft>
                <a:spcPts val="0"/>
              </a:spcAft>
              <a:buClr>
                <a:schemeClr val="dk1"/>
              </a:buClr>
              <a:buSzPts val="1800"/>
              <a:buFont typeface="Century Gothic"/>
              <a:buChar char="–"/>
              <a:defRPr sz="1800"/>
            </a:lvl4pPr>
            <a:lvl5pPr marL="2286000" lvl="4" indent="-342900" algn="l">
              <a:spcBef>
                <a:spcPts val="600"/>
              </a:spcBef>
              <a:spcAft>
                <a:spcPts val="0"/>
              </a:spcAft>
              <a:buClr>
                <a:schemeClr val="dk1"/>
              </a:buClr>
              <a:buSzPts val="1800"/>
              <a:buFont typeface="Century Gothic"/>
              <a:buChar char="»"/>
              <a:defRPr sz="1800"/>
            </a:lvl5pPr>
            <a:lvl6pPr marL="2743200" lvl="5" indent="-342900" algn="l">
              <a:spcBef>
                <a:spcPts val="600"/>
              </a:spcBef>
              <a:spcAft>
                <a:spcPts val="0"/>
              </a:spcAft>
              <a:buClr>
                <a:schemeClr val="dk1"/>
              </a:buClr>
              <a:buSzPts val="1800"/>
              <a:buFont typeface="Arial"/>
              <a:buChar char="»"/>
              <a:defRPr sz="1800"/>
            </a:lvl6pPr>
            <a:lvl7pPr marL="3200400" lvl="6" indent="-342900" algn="l">
              <a:spcBef>
                <a:spcPts val="360"/>
              </a:spcBef>
              <a:spcAft>
                <a:spcPts val="0"/>
              </a:spcAft>
              <a:buClr>
                <a:schemeClr val="dk1"/>
              </a:buClr>
              <a:buSzPts val="1800"/>
              <a:buFont typeface="Arial"/>
              <a:buChar char="»"/>
              <a:defRPr sz="1800"/>
            </a:lvl7pPr>
            <a:lvl8pPr marL="3657600" lvl="7" indent="-342900" algn="l">
              <a:spcBef>
                <a:spcPts val="360"/>
              </a:spcBef>
              <a:spcAft>
                <a:spcPts val="0"/>
              </a:spcAft>
              <a:buClr>
                <a:schemeClr val="dk1"/>
              </a:buClr>
              <a:buSzPts val="1800"/>
              <a:buFont typeface="Arial"/>
              <a:buChar char="»"/>
              <a:defRPr sz="1800"/>
            </a:lvl8pPr>
            <a:lvl9pPr marL="4114800" lvl="8" indent="-342900" algn="l">
              <a:spcBef>
                <a:spcPts val="360"/>
              </a:spcBef>
              <a:spcAft>
                <a:spcPts val="0"/>
              </a:spcAft>
              <a:buClr>
                <a:schemeClr val="dk1"/>
              </a:buClr>
              <a:buSzPts val="1800"/>
              <a:buFont typeface="Arial"/>
              <a:buChar char="»"/>
              <a:defRPr sz="1800"/>
            </a:lvl9pPr>
          </a:lstStyle>
          <a:p>
            <a:endParaRPr/>
          </a:p>
        </p:txBody>
      </p:sp>
      <p:sp>
        <p:nvSpPr>
          <p:cNvPr id="52" name="Google Shape;52;p75"/>
          <p:cNvSpPr txBox="1">
            <a:spLocks noGrp="1"/>
          </p:cNvSpPr>
          <p:nvPr>
            <p:ph type="dt" idx="10"/>
          </p:nvPr>
        </p:nvSpPr>
        <p:spPr>
          <a:xfrm>
            <a:off x="914400" y="6248400"/>
            <a:ext cx="25400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400">
                <a:solidFill>
                  <a:schemeClr val="dk1"/>
                </a:solidFill>
                <a:latin typeface="Times"/>
                <a:ea typeface="Times"/>
                <a:cs typeface="Times"/>
                <a:sym typeface="Times"/>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53" name="Google Shape;53;p75"/>
          <p:cNvSpPr txBox="1">
            <a:spLocks noGrp="1"/>
          </p:cNvSpPr>
          <p:nvPr>
            <p:ph type="ftr" idx="11"/>
          </p:nvPr>
        </p:nvSpPr>
        <p:spPr>
          <a:xfrm>
            <a:off x="4165600" y="6248400"/>
            <a:ext cx="3860800"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75"/>
          <p:cNvSpPr txBox="1">
            <a:spLocks noGrp="1"/>
          </p:cNvSpPr>
          <p:nvPr>
            <p:ph type="sldNum" idx="12"/>
          </p:nvPr>
        </p:nvSpPr>
        <p:spPr>
          <a:xfrm>
            <a:off x="8737600" y="6248400"/>
            <a:ext cx="2540000" cy="4572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2400">
                <a:solidFill>
                  <a:schemeClr val="dk1"/>
                </a:solidFill>
                <a:latin typeface="Times"/>
                <a:ea typeface="Times"/>
                <a:cs typeface="Times"/>
                <a:sym typeface="Times"/>
              </a:defRPr>
            </a:lvl1pPr>
            <a:lvl2pPr marL="0" marR="0" lvl="1" indent="0" algn="l" rtl="0">
              <a:spcBef>
                <a:spcPts val="0"/>
              </a:spcBef>
              <a:spcAft>
                <a:spcPts val="0"/>
              </a:spcAft>
              <a:buNone/>
              <a:defRPr sz="2400">
                <a:solidFill>
                  <a:schemeClr val="dk1"/>
                </a:solidFill>
                <a:latin typeface="Times"/>
                <a:ea typeface="Times"/>
                <a:cs typeface="Times"/>
                <a:sym typeface="Times"/>
              </a:defRPr>
            </a:lvl2pPr>
            <a:lvl3pPr marL="0" marR="0" lvl="2" indent="0" algn="l" rtl="0">
              <a:spcBef>
                <a:spcPts val="0"/>
              </a:spcBef>
              <a:spcAft>
                <a:spcPts val="0"/>
              </a:spcAft>
              <a:buNone/>
              <a:defRPr sz="2400">
                <a:solidFill>
                  <a:schemeClr val="dk1"/>
                </a:solidFill>
                <a:latin typeface="Times"/>
                <a:ea typeface="Times"/>
                <a:cs typeface="Times"/>
                <a:sym typeface="Times"/>
              </a:defRPr>
            </a:lvl3pPr>
            <a:lvl4pPr marL="0" marR="0" lvl="3" indent="0" algn="l" rtl="0">
              <a:spcBef>
                <a:spcPts val="0"/>
              </a:spcBef>
              <a:spcAft>
                <a:spcPts val="0"/>
              </a:spcAft>
              <a:buNone/>
              <a:defRPr sz="2400">
                <a:solidFill>
                  <a:schemeClr val="dk1"/>
                </a:solidFill>
                <a:latin typeface="Times"/>
                <a:ea typeface="Times"/>
                <a:cs typeface="Times"/>
                <a:sym typeface="Times"/>
              </a:defRPr>
            </a:lvl4pPr>
            <a:lvl5pPr marL="0" marR="0" lvl="4" indent="0" algn="l" rtl="0">
              <a:spcBef>
                <a:spcPts val="0"/>
              </a:spcBef>
              <a:spcAft>
                <a:spcPts val="0"/>
              </a:spcAft>
              <a:buNone/>
              <a:defRPr sz="2400">
                <a:solidFill>
                  <a:schemeClr val="dk1"/>
                </a:solidFill>
                <a:latin typeface="Times"/>
                <a:ea typeface="Times"/>
                <a:cs typeface="Times"/>
                <a:sym typeface="Times"/>
              </a:defRPr>
            </a:lvl5pPr>
            <a:lvl6pPr marL="0" marR="0" lvl="5" indent="0" algn="l" rtl="0">
              <a:spcBef>
                <a:spcPts val="0"/>
              </a:spcBef>
              <a:spcAft>
                <a:spcPts val="0"/>
              </a:spcAft>
              <a:buNone/>
              <a:defRPr sz="2400">
                <a:solidFill>
                  <a:schemeClr val="dk1"/>
                </a:solidFill>
                <a:latin typeface="Times"/>
                <a:ea typeface="Times"/>
                <a:cs typeface="Times"/>
                <a:sym typeface="Times"/>
              </a:defRPr>
            </a:lvl6pPr>
            <a:lvl7pPr marL="0" marR="0" lvl="6" indent="0" algn="l" rtl="0">
              <a:spcBef>
                <a:spcPts val="0"/>
              </a:spcBef>
              <a:spcAft>
                <a:spcPts val="0"/>
              </a:spcAft>
              <a:buNone/>
              <a:defRPr sz="2400">
                <a:solidFill>
                  <a:schemeClr val="dk1"/>
                </a:solidFill>
                <a:latin typeface="Times"/>
                <a:ea typeface="Times"/>
                <a:cs typeface="Times"/>
                <a:sym typeface="Times"/>
              </a:defRPr>
            </a:lvl7pPr>
            <a:lvl8pPr marL="0" marR="0" lvl="7" indent="0" algn="l" rtl="0">
              <a:spcBef>
                <a:spcPts val="0"/>
              </a:spcBef>
              <a:spcAft>
                <a:spcPts val="0"/>
              </a:spcAft>
              <a:buNone/>
              <a:defRPr sz="2400">
                <a:solidFill>
                  <a:schemeClr val="dk1"/>
                </a:solidFill>
                <a:latin typeface="Times"/>
                <a:ea typeface="Times"/>
                <a:cs typeface="Times"/>
                <a:sym typeface="Times"/>
              </a:defRPr>
            </a:lvl8pPr>
            <a:lvl9pPr marL="0" marR="0" lvl="8" indent="0" algn="l" rtl="0">
              <a:spcBef>
                <a:spcPts val="0"/>
              </a:spcBef>
              <a:spcAft>
                <a:spcPts val="0"/>
              </a:spcAft>
              <a:buNone/>
              <a:defRPr sz="2400">
                <a:solidFill>
                  <a:schemeClr val="dk1"/>
                </a:solidFill>
                <a:latin typeface="Times"/>
                <a:ea typeface="Times"/>
                <a:cs typeface="Times"/>
                <a:sym typeface="Times"/>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5"/>
        <p:cNvGrpSpPr/>
        <p:nvPr/>
      </p:nvGrpSpPr>
      <p:grpSpPr>
        <a:xfrm>
          <a:off x="0" y="0"/>
          <a:ext cx="0" cy="0"/>
          <a:chOff x="0" y="0"/>
          <a:chExt cx="0" cy="0"/>
        </a:xfrm>
      </p:grpSpPr>
      <p:sp>
        <p:nvSpPr>
          <p:cNvPr id="56" name="Google Shape;56;p7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7" name="Google Shape;57;p76"/>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Autofit/>
          </a:bodyPr>
          <a:lstStyle>
            <a:lvl1pPr marL="457200" lvl="0" indent="-228600" algn="l">
              <a:spcBef>
                <a:spcPts val="0"/>
              </a:spcBef>
              <a:spcAft>
                <a:spcPts val="0"/>
              </a:spcAft>
              <a:buClr>
                <a:schemeClr val="dk1"/>
              </a:buClr>
              <a:buSzPts val="2400"/>
              <a:buFont typeface="Century Gothic"/>
              <a:buNone/>
              <a:defRPr sz="2400" b="1"/>
            </a:lvl1pPr>
            <a:lvl2pPr marL="914400" lvl="1" indent="-228600" algn="l">
              <a:spcBef>
                <a:spcPts val="600"/>
              </a:spcBef>
              <a:spcAft>
                <a:spcPts val="0"/>
              </a:spcAft>
              <a:buClr>
                <a:schemeClr val="dk1"/>
              </a:buClr>
              <a:buSzPts val="2000"/>
              <a:buFont typeface="Century Gothic"/>
              <a:buNone/>
              <a:defRPr sz="2000" b="1"/>
            </a:lvl2pPr>
            <a:lvl3pPr marL="1371600" lvl="2" indent="-228600" algn="l">
              <a:spcBef>
                <a:spcPts val="600"/>
              </a:spcBef>
              <a:spcAft>
                <a:spcPts val="0"/>
              </a:spcAft>
              <a:buClr>
                <a:schemeClr val="dk1"/>
              </a:buClr>
              <a:buSzPts val="1800"/>
              <a:buFont typeface="Century Gothic"/>
              <a:buNone/>
              <a:defRPr sz="1800" b="1"/>
            </a:lvl3pPr>
            <a:lvl4pPr marL="1828800" lvl="3" indent="-228600" algn="l">
              <a:spcBef>
                <a:spcPts val="600"/>
              </a:spcBef>
              <a:spcAft>
                <a:spcPts val="0"/>
              </a:spcAft>
              <a:buClr>
                <a:schemeClr val="dk1"/>
              </a:buClr>
              <a:buSzPts val="1600"/>
              <a:buFont typeface="Century Gothic"/>
              <a:buNone/>
              <a:defRPr sz="1600" b="1"/>
            </a:lvl4pPr>
            <a:lvl5pPr marL="2286000" lvl="4" indent="-228600" algn="l">
              <a:spcBef>
                <a:spcPts val="600"/>
              </a:spcBef>
              <a:spcAft>
                <a:spcPts val="0"/>
              </a:spcAft>
              <a:buClr>
                <a:schemeClr val="dk1"/>
              </a:buClr>
              <a:buSzPts val="1600"/>
              <a:buFont typeface="Century Gothic"/>
              <a:buNone/>
              <a:defRPr sz="1600" b="1"/>
            </a:lvl5pPr>
            <a:lvl6pPr marL="2743200" lvl="5" indent="-228600" algn="l">
              <a:spcBef>
                <a:spcPts val="600"/>
              </a:spcBef>
              <a:spcAft>
                <a:spcPts val="0"/>
              </a:spcAft>
              <a:buClr>
                <a:schemeClr val="dk1"/>
              </a:buClr>
              <a:buSzPts val="1600"/>
              <a:buFont typeface="Arial"/>
              <a:buNone/>
              <a:defRPr sz="1600" b="1"/>
            </a:lvl6pPr>
            <a:lvl7pPr marL="3200400" lvl="6" indent="-228600" algn="l">
              <a:spcBef>
                <a:spcPts val="320"/>
              </a:spcBef>
              <a:spcAft>
                <a:spcPts val="0"/>
              </a:spcAft>
              <a:buClr>
                <a:schemeClr val="dk1"/>
              </a:buClr>
              <a:buSzPts val="1600"/>
              <a:buFont typeface="Arial"/>
              <a:buNone/>
              <a:defRPr sz="1600" b="1"/>
            </a:lvl7pPr>
            <a:lvl8pPr marL="3657600" lvl="7" indent="-228600" algn="l">
              <a:spcBef>
                <a:spcPts val="320"/>
              </a:spcBef>
              <a:spcAft>
                <a:spcPts val="0"/>
              </a:spcAft>
              <a:buClr>
                <a:schemeClr val="dk1"/>
              </a:buClr>
              <a:buSzPts val="1600"/>
              <a:buFont typeface="Arial"/>
              <a:buNone/>
              <a:defRPr sz="1600" b="1"/>
            </a:lvl8pPr>
            <a:lvl9pPr marL="4114800" lvl="8" indent="-228600" algn="l">
              <a:spcBef>
                <a:spcPts val="320"/>
              </a:spcBef>
              <a:spcAft>
                <a:spcPts val="0"/>
              </a:spcAft>
              <a:buClr>
                <a:schemeClr val="dk1"/>
              </a:buClr>
              <a:buSzPts val="1600"/>
              <a:buFont typeface="Arial"/>
              <a:buNone/>
              <a:defRPr sz="1600" b="1"/>
            </a:lvl9pPr>
          </a:lstStyle>
          <a:p>
            <a:endParaRPr/>
          </a:p>
        </p:txBody>
      </p:sp>
      <p:sp>
        <p:nvSpPr>
          <p:cNvPr id="58" name="Google Shape;58;p76"/>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Autofit/>
          </a:bodyPr>
          <a:lstStyle>
            <a:lvl1pPr marL="457200" lvl="0" indent="-381000" algn="l">
              <a:spcBef>
                <a:spcPts val="0"/>
              </a:spcBef>
              <a:spcAft>
                <a:spcPts val="0"/>
              </a:spcAft>
              <a:buClr>
                <a:schemeClr val="dk1"/>
              </a:buClr>
              <a:buSzPts val="2400"/>
              <a:buFont typeface="Century Gothic"/>
              <a:buChar char="•"/>
              <a:defRPr sz="2400"/>
            </a:lvl1pPr>
            <a:lvl2pPr marL="914400" lvl="1" indent="-355600" algn="l">
              <a:spcBef>
                <a:spcPts val="600"/>
              </a:spcBef>
              <a:spcAft>
                <a:spcPts val="0"/>
              </a:spcAft>
              <a:buClr>
                <a:schemeClr val="dk1"/>
              </a:buClr>
              <a:buSzPts val="2000"/>
              <a:buFont typeface="Century Gothic"/>
              <a:buChar char="–"/>
              <a:defRPr sz="2000"/>
            </a:lvl2pPr>
            <a:lvl3pPr marL="1371600" lvl="2" indent="-342900" algn="l">
              <a:spcBef>
                <a:spcPts val="600"/>
              </a:spcBef>
              <a:spcAft>
                <a:spcPts val="0"/>
              </a:spcAft>
              <a:buClr>
                <a:schemeClr val="dk1"/>
              </a:buClr>
              <a:buSzPts val="1800"/>
              <a:buFont typeface="Century Gothic"/>
              <a:buChar char="•"/>
              <a:defRPr sz="1800"/>
            </a:lvl3pPr>
            <a:lvl4pPr marL="1828800" lvl="3" indent="-330200" algn="l">
              <a:spcBef>
                <a:spcPts val="600"/>
              </a:spcBef>
              <a:spcAft>
                <a:spcPts val="0"/>
              </a:spcAft>
              <a:buClr>
                <a:schemeClr val="dk1"/>
              </a:buClr>
              <a:buSzPts val="1600"/>
              <a:buFont typeface="Century Gothic"/>
              <a:buChar char="–"/>
              <a:defRPr sz="1600"/>
            </a:lvl4pPr>
            <a:lvl5pPr marL="2286000" lvl="4" indent="-330200" algn="l">
              <a:spcBef>
                <a:spcPts val="600"/>
              </a:spcBef>
              <a:spcAft>
                <a:spcPts val="0"/>
              </a:spcAft>
              <a:buClr>
                <a:schemeClr val="dk1"/>
              </a:buClr>
              <a:buSzPts val="1600"/>
              <a:buFont typeface="Century Gothic"/>
              <a:buChar char="»"/>
              <a:defRPr sz="1600"/>
            </a:lvl5pPr>
            <a:lvl6pPr marL="2743200" lvl="5" indent="-330200" algn="l">
              <a:spcBef>
                <a:spcPts val="600"/>
              </a:spcBef>
              <a:spcAft>
                <a:spcPts val="0"/>
              </a:spcAft>
              <a:buClr>
                <a:schemeClr val="dk1"/>
              </a:buClr>
              <a:buSzPts val="1600"/>
              <a:buFont typeface="Arial"/>
              <a:buChar char="»"/>
              <a:defRPr sz="1600"/>
            </a:lvl6pPr>
            <a:lvl7pPr marL="3200400" lvl="6" indent="-330200" algn="l">
              <a:spcBef>
                <a:spcPts val="320"/>
              </a:spcBef>
              <a:spcAft>
                <a:spcPts val="0"/>
              </a:spcAft>
              <a:buClr>
                <a:schemeClr val="dk1"/>
              </a:buClr>
              <a:buSzPts val="1600"/>
              <a:buFont typeface="Arial"/>
              <a:buChar char="»"/>
              <a:defRPr sz="1600"/>
            </a:lvl7pPr>
            <a:lvl8pPr marL="3657600" lvl="7" indent="-330200" algn="l">
              <a:spcBef>
                <a:spcPts val="320"/>
              </a:spcBef>
              <a:spcAft>
                <a:spcPts val="0"/>
              </a:spcAft>
              <a:buClr>
                <a:schemeClr val="dk1"/>
              </a:buClr>
              <a:buSzPts val="1600"/>
              <a:buFont typeface="Arial"/>
              <a:buChar char="»"/>
              <a:defRPr sz="1600"/>
            </a:lvl8pPr>
            <a:lvl9pPr marL="4114800" lvl="8" indent="-330200" algn="l">
              <a:spcBef>
                <a:spcPts val="320"/>
              </a:spcBef>
              <a:spcAft>
                <a:spcPts val="0"/>
              </a:spcAft>
              <a:buClr>
                <a:schemeClr val="dk1"/>
              </a:buClr>
              <a:buSzPts val="1600"/>
              <a:buFont typeface="Arial"/>
              <a:buChar char="»"/>
              <a:defRPr sz="1600"/>
            </a:lvl9pPr>
          </a:lstStyle>
          <a:p>
            <a:endParaRPr/>
          </a:p>
        </p:txBody>
      </p:sp>
      <p:sp>
        <p:nvSpPr>
          <p:cNvPr id="59" name="Google Shape;59;p76"/>
          <p:cNvSpPr txBox="1">
            <a:spLocks noGrp="1"/>
          </p:cNvSpPr>
          <p:nvPr>
            <p:ph type="body" idx="3"/>
          </p:nvPr>
        </p:nvSpPr>
        <p:spPr>
          <a:xfrm>
            <a:off x="6193368" y="1535113"/>
            <a:ext cx="5389033" cy="639762"/>
          </a:xfrm>
          <a:prstGeom prst="rect">
            <a:avLst/>
          </a:prstGeom>
          <a:noFill/>
          <a:ln>
            <a:noFill/>
          </a:ln>
        </p:spPr>
        <p:txBody>
          <a:bodyPr spcFirstLastPara="1" wrap="square" lIns="91425" tIns="45700" rIns="91425" bIns="45700" anchor="b" anchorCtr="0">
            <a:noAutofit/>
          </a:bodyPr>
          <a:lstStyle>
            <a:lvl1pPr marL="457200" lvl="0" indent="-228600" algn="l">
              <a:spcBef>
                <a:spcPts val="0"/>
              </a:spcBef>
              <a:spcAft>
                <a:spcPts val="0"/>
              </a:spcAft>
              <a:buClr>
                <a:schemeClr val="dk1"/>
              </a:buClr>
              <a:buSzPts val="2400"/>
              <a:buFont typeface="Century Gothic"/>
              <a:buNone/>
              <a:defRPr sz="2400" b="1"/>
            </a:lvl1pPr>
            <a:lvl2pPr marL="914400" lvl="1" indent="-228600" algn="l">
              <a:spcBef>
                <a:spcPts val="600"/>
              </a:spcBef>
              <a:spcAft>
                <a:spcPts val="0"/>
              </a:spcAft>
              <a:buClr>
                <a:schemeClr val="dk1"/>
              </a:buClr>
              <a:buSzPts val="2000"/>
              <a:buFont typeface="Century Gothic"/>
              <a:buNone/>
              <a:defRPr sz="2000" b="1"/>
            </a:lvl2pPr>
            <a:lvl3pPr marL="1371600" lvl="2" indent="-228600" algn="l">
              <a:spcBef>
                <a:spcPts val="600"/>
              </a:spcBef>
              <a:spcAft>
                <a:spcPts val="0"/>
              </a:spcAft>
              <a:buClr>
                <a:schemeClr val="dk1"/>
              </a:buClr>
              <a:buSzPts val="1800"/>
              <a:buFont typeface="Century Gothic"/>
              <a:buNone/>
              <a:defRPr sz="1800" b="1"/>
            </a:lvl3pPr>
            <a:lvl4pPr marL="1828800" lvl="3" indent="-228600" algn="l">
              <a:spcBef>
                <a:spcPts val="600"/>
              </a:spcBef>
              <a:spcAft>
                <a:spcPts val="0"/>
              </a:spcAft>
              <a:buClr>
                <a:schemeClr val="dk1"/>
              </a:buClr>
              <a:buSzPts val="1600"/>
              <a:buFont typeface="Century Gothic"/>
              <a:buNone/>
              <a:defRPr sz="1600" b="1"/>
            </a:lvl4pPr>
            <a:lvl5pPr marL="2286000" lvl="4" indent="-228600" algn="l">
              <a:spcBef>
                <a:spcPts val="600"/>
              </a:spcBef>
              <a:spcAft>
                <a:spcPts val="0"/>
              </a:spcAft>
              <a:buClr>
                <a:schemeClr val="dk1"/>
              </a:buClr>
              <a:buSzPts val="1600"/>
              <a:buFont typeface="Century Gothic"/>
              <a:buNone/>
              <a:defRPr sz="1600" b="1"/>
            </a:lvl5pPr>
            <a:lvl6pPr marL="2743200" lvl="5" indent="-228600" algn="l">
              <a:spcBef>
                <a:spcPts val="600"/>
              </a:spcBef>
              <a:spcAft>
                <a:spcPts val="0"/>
              </a:spcAft>
              <a:buClr>
                <a:schemeClr val="dk1"/>
              </a:buClr>
              <a:buSzPts val="1600"/>
              <a:buFont typeface="Arial"/>
              <a:buNone/>
              <a:defRPr sz="1600" b="1"/>
            </a:lvl6pPr>
            <a:lvl7pPr marL="3200400" lvl="6" indent="-228600" algn="l">
              <a:spcBef>
                <a:spcPts val="320"/>
              </a:spcBef>
              <a:spcAft>
                <a:spcPts val="0"/>
              </a:spcAft>
              <a:buClr>
                <a:schemeClr val="dk1"/>
              </a:buClr>
              <a:buSzPts val="1600"/>
              <a:buFont typeface="Arial"/>
              <a:buNone/>
              <a:defRPr sz="1600" b="1"/>
            </a:lvl7pPr>
            <a:lvl8pPr marL="3657600" lvl="7" indent="-228600" algn="l">
              <a:spcBef>
                <a:spcPts val="320"/>
              </a:spcBef>
              <a:spcAft>
                <a:spcPts val="0"/>
              </a:spcAft>
              <a:buClr>
                <a:schemeClr val="dk1"/>
              </a:buClr>
              <a:buSzPts val="1600"/>
              <a:buFont typeface="Arial"/>
              <a:buNone/>
              <a:defRPr sz="1600" b="1"/>
            </a:lvl8pPr>
            <a:lvl9pPr marL="4114800" lvl="8" indent="-228600" algn="l">
              <a:spcBef>
                <a:spcPts val="320"/>
              </a:spcBef>
              <a:spcAft>
                <a:spcPts val="0"/>
              </a:spcAft>
              <a:buClr>
                <a:schemeClr val="dk1"/>
              </a:buClr>
              <a:buSzPts val="1600"/>
              <a:buFont typeface="Arial"/>
              <a:buNone/>
              <a:defRPr sz="1600" b="1"/>
            </a:lvl9pPr>
          </a:lstStyle>
          <a:p>
            <a:endParaRPr/>
          </a:p>
        </p:txBody>
      </p:sp>
      <p:sp>
        <p:nvSpPr>
          <p:cNvPr id="60" name="Google Shape;60;p76"/>
          <p:cNvSpPr txBox="1">
            <a:spLocks noGrp="1"/>
          </p:cNvSpPr>
          <p:nvPr>
            <p:ph type="body" idx="4"/>
          </p:nvPr>
        </p:nvSpPr>
        <p:spPr>
          <a:xfrm>
            <a:off x="6193368" y="2174875"/>
            <a:ext cx="5389033" cy="3951288"/>
          </a:xfrm>
          <a:prstGeom prst="rect">
            <a:avLst/>
          </a:prstGeom>
          <a:noFill/>
          <a:ln>
            <a:noFill/>
          </a:ln>
        </p:spPr>
        <p:txBody>
          <a:bodyPr spcFirstLastPara="1" wrap="square" lIns="91425" tIns="45700" rIns="91425" bIns="45700" anchor="t" anchorCtr="0">
            <a:noAutofit/>
          </a:bodyPr>
          <a:lstStyle>
            <a:lvl1pPr marL="457200" lvl="0" indent="-381000" algn="l">
              <a:spcBef>
                <a:spcPts val="0"/>
              </a:spcBef>
              <a:spcAft>
                <a:spcPts val="0"/>
              </a:spcAft>
              <a:buClr>
                <a:schemeClr val="dk1"/>
              </a:buClr>
              <a:buSzPts val="2400"/>
              <a:buFont typeface="Century Gothic"/>
              <a:buChar char="•"/>
              <a:defRPr sz="2400"/>
            </a:lvl1pPr>
            <a:lvl2pPr marL="914400" lvl="1" indent="-355600" algn="l">
              <a:spcBef>
                <a:spcPts val="600"/>
              </a:spcBef>
              <a:spcAft>
                <a:spcPts val="0"/>
              </a:spcAft>
              <a:buClr>
                <a:schemeClr val="dk1"/>
              </a:buClr>
              <a:buSzPts val="2000"/>
              <a:buFont typeface="Century Gothic"/>
              <a:buChar char="–"/>
              <a:defRPr sz="2000"/>
            </a:lvl2pPr>
            <a:lvl3pPr marL="1371600" lvl="2" indent="-342900" algn="l">
              <a:spcBef>
                <a:spcPts val="600"/>
              </a:spcBef>
              <a:spcAft>
                <a:spcPts val="0"/>
              </a:spcAft>
              <a:buClr>
                <a:schemeClr val="dk1"/>
              </a:buClr>
              <a:buSzPts val="1800"/>
              <a:buFont typeface="Century Gothic"/>
              <a:buChar char="•"/>
              <a:defRPr sz="1800"/>
            </a:lvl3pPr>
            <a:lvl4pPr marL="1828800" lvl="3" indent="-330200" algn="l">
              <a:spcBef>
                <a:spcPts val="600"/>
              </a:spcBef>
              <a:spcAft>
                <a:spcPts val="0"/>
              </a:spcAft>
              <a:buClr>
                <a:schemeClr val="dk1"/>
              </a:buClr>
              <a:buSzPts val="1600"/>
              <a:buFont typeface="Century Gothic"/>
              <a:buChar char="–"/>
              <a:defRPr sz="1600"/>
            </a:lvl4pPr>
            <a:lvl5pPr marL="2286000" lvl="4" indent="-330200" algn="l">
              <a:spcBef>
                <a:spcPts val="600"/>
              </a:spcBef>
              <a:spcAft>
                <a:spcPts val="0"/>
              </a:spcAft>
              <a:buClr>
                <a:schemeClr val="dk1"/>
              </a:buClr>
              <a:buSzPts val="1600"/>
              <a:buFont typeface="Century Gothic"/>
              <a:buChar char="»"/>
              <a:defRPr sz="1600"/>
            </a:lvl5pPr>
            <a:lvl6pPr marL="2743200" lvl="5" indent="-330200" algn="l">
              <a:spcBef>
                <a:spcPts val="600"/>
              </a:spcBef>
              <a:spcAft>
                <a:spcPts val="0"/>
              </a:spcAft>
              <a:buClr>
                <a:schemeClr val="dk1"/>
              </a:buClr>
              <a:buSzPts val="1600"/>
              <a:buFont typeface="Arial"/>
              <a:buChar char="»"/>
              <a:defRPr sz="1600"/>
            </a:lvl6pPr>
            <a:lvl7pPr marL="3200400" lvl="6" indent="-330200" algn="l">
              <a:spcBef>
                <a:spcPts val="320"/>
              </a:spcBef>
              <a:spcAft>
                <a:spcPts val="0"/>
              </a:spcAft>
              <a:buClr>
                <a:schemeClr val="dk1"/>
              </a:buClr>
              <a:buSzPts val="1600"/>
              <a:buFont typeface="Arial"/>
              <a:buChar char="»"/>
              <a:defRPr sz="1600"/>
            </a:lvl7pPr>
            <a:lvl8pPr marL="3657600" lvl="7" indent="-330200" algn="l">
              <a:spcBef>
                <a:spcPts val="320"/>
              </a:spcBef>
              <a:spcAft>
                <a:spcPts val="0"/>
              </a:spcAft>
              <a:buClr>
                <a:schemeClr val="dk1"/>
              </a:buClr>
              <a:buSzPts val="1600"/>
              <a:buFont typeface="Arial"/>
              <a:buChar char="»"/>
              <a:defRPr sz="1600"/>
            </a:lvl8pPr>
            <a:lvl9pPr marL="4114800" lvl="8" indent="-330200" algn="l">
              <a:spcBef>
                <a:spcPts val="320"/>
              </a:spcBef>
              <a:spcAft>
                <a:spcPts val="0"/>
              </a:spcAft>
              <a:buClr>
                <a:schemeClr val="dk1"/>
              </a:buClr>
              <a:buSzPts val="1600"/>
              <a:buFont typeface="Arial"/>
              <a:buChar char="»"/>
              <a:defRPr sz="1600"/>
            </a:lvl9pPr>
          </a:lstStyle>
          <a:p>
            <a:endParaRPr/>
          </a:p>
        </p:txBody>
      </p:sp>
      <p:sp>
        <p:nvSpPr>
          <p:cNvPr id="61" name="Google Shape;61;p76"/>
          <p:cNvSpPr txBox="1">
            <a:spLocks noGrp="1"/>
          </p:cNvSpPr>
          <p:nvPr>
            <p:ph type="dt" idx="10"/>
          </p:nvPr>
        </p:nvSpPr>
        <p:spPr>
          <a:xfrm>
            <a:off x="914400" y="6248400"/>
            <a:ext cx="25400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400">
                <a:solidFill>
                  <a:schemeClr val="dk1"/>
                </a:solidFill>
                <a:latin typeface="Times"/>
                <a:ea typeface="Times"/>
                <a:cs typeface="Times"/>
                <a:sym typeface="Times"/>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62" name="Google Shape;62;p76"/>
          <p:cNvSpPr txBox="1">
            <a:spLocks noGrp="1"/>
          </p:cNvSpPr>
          <p:nvPr>
            <p:ph type="ftr" idx="11"/>
          </p:nvPr>
        </p:nvSpPr>
        <p:spPr>
          <a:xfrm>
            <a:off x="4165600" y="6248400"/>
            <a:ext cx="3860800"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76"/>
          <p:cNvSpPr txBox="1">
            <a:spLocks noGrp="1"/>
          </p:cNvSpPr>
          <p:nvPr>
            <p:ph type="sldNum" idx="12"/>
          </p:nvPr>
        </p:nvSpPr>
        <p:spPr>
          <a:xfrm>
            <a:off x="8737600" y="6248400"/>
            <a:ext cx="2540000" cy="4572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2400">
                <a:solidFill>
                  <a:schemeClr val="dk1"/>
                </a:solidFill>
                <a:latin typeface="Times"/>
                <a:ea typeface="Times"/>
                <a:cs typeface="Times"/>
                <a:sym typeface="Times"/>
              </a:defRPr>
            </a:lvl1pPr>
            <a:lvl2pPr marL="0" marR="0" lvl="1" indent="0" algn="l" rtl="0">
              <a:spcBef>
                <a:spcPts val="0"/>
              </a:spcBef>
              <a:spcAft>
                <a:spcPts val="0"/>
              </a:spcAft>
              <a:buNone/>
              <a:defRPr sz="2400">
                <a:solidFill>
                  <a:schemeClr val="dk1"/>
                </a:solidFill>
                <a:latin typeface="Times"/>
                <a:ea typeface="Times"/>
                <a:cs typeface="Times"/>
                <a:sym typeface="Times"/>
              </a:defRPr>
            </a:lvl2pPr>
            <a:lvl3pPr marL="0" marR="0" lvl="2" indent="0" algn="l" rtl="0">
              <a:spcBef>
                <a:spcPts val="0"/>
              </a:spcBef>
              <a:spcAft>
                <a:spcPts val="0"/>
              </a:spcAft>
              <a:buNone/>
              <a:defRPr sz="2400">
                <a:solidFill>
                  <a:schemeClr val="dk1"/>
                </a:solidFill>
                <a:latin typeface="Times"/>
                <a:ea typeface="Times"/>
                <a:cs typeface="Times"/>
                <a:sym typeface="Times"/>
              </a:defRPr>
            </a:lvl3pPr>
            <a:lvl4pPr marL="0" marR="0" lvl="3" indent="0" algn="l" rtl="0">
              <a:spcBef>
                <a:spcPts val="0"/>
              </a:spcBef>
              <a:spcAft>
                <a:spcPts val="0"/>
              </a:spcAft>
              <a:buNone/>
              <a:defRPr sz="2400">
                <a:solidFill>
                  <a:schemeClr val="dk1"/>
                </a:solidFill>
                <a:latin typeface="Times"/>
                <a:ea typeface="Times"/>
                <a:cs typeface="Times"/>
                <a:sym typeface="Times"/>
              </a:defRPr>
            </a:lvl4pPr>
            <a:lvl5pPr marL="0" marR="0" lvl="4" indent="0" algn="l" rtl="0">
              <a:spcBef>
                <a:spcPts val="0"/>
              </a:spcBef>
              <a:spcAft>
                <a:spcPts val="0"/>
              </a:spcAft>
              <a:buNone/>
              <a:defRPr sz="2400">
                <a:solidFill>
                  <a:schemeClr val="dk1"/>
                </a:solidFill>
                <a:latin typeface="Times"/>
                <a:ea typeface="Times"/>
                <a:cs typeface="Times"/>
                <a:sym typeface="Times"/>
              </a:defRPr>
            </a:lvl5pPr>
            <a:lvl6pPr marL="0" marR="0" lvl="5" indent="0" algn="l" rtl="0">
              <a:spcBef>
                <a:spcPts val="0"/>
              </a:spcBef>
              <a:spcAft>
                <a:spcPts val="0"/>
              </a:spcAft>
              <a:buNone/>
              <a:defRPr sz="2400">
                <a:solidFill>
                  <a:schemeClr val="dk1"/>
                </a:solidFill>
                <a:latin typeface="Times"/>
                <a:ea typeface="Times"/>
                <a:cs typeface="Times"/>
                <a:sym typeface="Times"/>
              </a:defRPr>
            </a:lvl6pPr>
            <a:lvl7pPr marL="0" marR="0" lvl="6" indent="0" algn="l" rtl="0">
              <a:spcBef>
                <a:spcPts val="0"/>
              </a:spcBef>
              <a:spcAft>
                <a:spcPts val="0"/>
              </a:spcAft>
              <a:buNone/>
              <a:defRPr sz="2400">
                <a:solidFill>
                  <a:schemeClr val="dk1"/>
                </a:solidFill>
                <a:latin typeface="Times"/>
                <a:ea typeface="Times"/>
                <a:cs typeface="Times"/>
                <a:sym typeface="Times"/>
              </a:defRPr>
            </a:lvl7pPr>
            <a:lvl8pPr marL="0" marR="0" lvl="7" indent="0" algn="l" rtl="0">
              <a:spcBef>
                <a:spcPts val="0"/>
              </a:spcBef>
              <a:spcAft>
                <a:spcPts val="0"/>
              </a:spcAft>
              <a:buNone/>
              <a:defRPr sz="2400">
                <a:solidFill>
                  <a:schemeClr val="dk1"/>
                </a:solidFill>
                <a:latin typeface="Times"/>
                <a:ea typeface="Times"/>
                <a:cs typeface="Times"/>
                <a:sym typeface="Times"/>
              </a:defRPr>
            </a:lvl8pPr>
            <a:lvl9pPr marL="0" marR="0" lvl="8" indent="0" algn="l" rtl="0">
              <a:spcBef>
                <a:spcPts val="0"/>
              </a:spcBef>
              <a:spcAft>
                <a:spcPts val="0"/>
              </a:spcAft>
              <a:buNone/>
              <a:defRPr sz="2400">
                <a:solidFill>
                  <a:schemeClr val="dk1"/>
                </a:solidFill>
                <a:latin typeface="Times"/>
                <a:ea typeface="Times"/>
                <a:cs typeface="Times"/>
                <a:sym typeface="Times"/>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4"/>
        <p:cNvGrpSpPr/>
        <p:nvPr/>
      </p:nvGrpSpPr>
      <p:grpSpPr>
        <a:xfrm>
          <a:off x="0" y="0"/>
          <a:ext cx="0" cy="0"/>
          <a:chOff x="0" y="0"/>
          <a:chExt cx="0" cy="0"/>
        </a:xfrm>
      </p:grpSpPr>
      <p:sp>
        <p:nvSpPr>
          <p:cNvPr id="65" name="Google Shape;65;p77"/>
          <p:cNvSpPr txBox="1">
            <a:spLocks noGrp="1"/>
          </p:cNvSpPr>
          <p:nvPr>
            <p:ph type="title"/>
          </p:nvPr>
        </p:nvSpPr>
        <p:spPr>
          <a:xfrm>
            <a:off x="0" y="0"/>
            <a:ext cx="9889067"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6" name="Google Shape;66;p77"/>
          <p:cNvSpPr txBox="1">
            <a:spLocks noGrp="1"/>
          </p:cNvSpPr>
          <p:nvPr>
            <p:ph type="dt" idx="10"/>
          </p:nvPr>
        </p:nvSpPr>
        <p:spPr>
          <a:xfrm>
            <a:off x="914400" y="6248400"/>
            <a:ext cx="25400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400">
                <a:solidFill>
                  <a:schemeClr val="dk1"/>
                </a:solidFill>
                <a:latin typeface="Times"/>
                <a:ea typeface="Times"/>
                <a:cs typeface="Times"/>
                <a:sym typeface="Times"/>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67" name="Google Shape;67;p77"/>
          <p:cNvSpPr txBox="1">
            <a:spLocks noGrp="1"/>
          </p:cNvSpPr>
          <p:nvPr>
            <p:ph type="ftr" idx="11"/>
          </p:nvPr>
        </p:nvSpPr>
        <p:spPr>
          <a:xfrm>
            <a:off x="4165600" y="6248400"/>
            <a:ext cx="3860800"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77"/>
          <p:cNvSpPr txBox="1">
            <a:spLocks noGrp="1"/>
          </p:cNvSpPr>
          <p:nvPr>
            <p:ph type="sldNum" idx="12"/>
          </p:nvPr>
        </p:nvSpPr>
        <p:spPr>
          <a:xfrm>
            <a:off x="8737600" y="6248400"/>
            <a:ext cx="2540000" cy="4572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2400">
                <a:solidFill>
                  <a:schemeClr val="dk1"/>
                </a:solidFill>
                <a:latin typeface="Times"/>
                <a:ea typeface="Times"/>
                <a:cs typeface="Times"/>
                <a:sym typeface="Times"/>
              </a:defRPr>
            </a:lvl1pPr>
            <a:lvl2pPr marL="0" marR="0" lvl="1" indent="0" algn="l" rtl="0">
              <a:spcBef>
                <a:spcPts val="0"/>
              </a:spcBef>
              <a:spcAft>
                <a:spcPts val="0"/>
              </a:spcAft>
              <a:buNone/>
              <a:defRPr sz="2400">
                <a:solidFill>
                  <a:schemeClr val="dk1"/>
                </a:solidFill>
                <a:latin typeface="Times"/>
                <a:ea typeface="Times"/>
                <a:cs typeface="Times"/>
                <a:sym typeface="Times"/>
              </a:defRPr>
            </a:lvl2pPr>
            <a:lvl3pPr marL="0" marR="0" lvl="2" indent="0" algn="l" rtl="0">
              <a:spcBef>
                <a:spcPts val="0"/>
              </a:spcBef>
              <a:spcAft>
                <a:spcPts val="0"/>
              </a:spcAft>
              <a:buNone/>
              <a:defRPr sz="2400">
                <a:solidFill>
                  <a:schemeClr val="dk1"/>
                </a:solidFill>
                <a:latin typeface="Times"/>
                <a:ea typeface="Times"/>
                <a:cs typeface="Times"/>
                <a:sym typeface="Times"/>
              </a:defRPr>
            </a:lvl3pPr>
            <a:lvl4pPr marL="0" marR="0" lvl="3" indent="0" algn="l" rtl="0">
              <a:spcBef>
                <a:spcPts val="0"/>
              </a:spcBef>
              <a:spcAft>
                <a:spcPts val="0"/>
              </a:spcAft>
              <a:buNone/>
              <a:defRPr sz="2400">
                <a:solidFill>
                  <a:schemeClr val="dk1"/>
                </a:solidFill>
                <a:latin typeface="Times"/>
                <a:ea typeface="Times"/>
                <a:cs typeface="Times"/>
                <a:sym typeface="Times"/>
              </a:defRPr>
            </a:lvl4pPr>
            <a:lvl5pPr marL="0" marR="0" lvl="4" indent="0" algn="l" rtl="0">
              <a:spcBef>
                <a:spcPts val="0"/>
              </a:spcBef>
              <a:spcAft>
                <a:spcPts val="0"/>
              </a:spcAft>
              <a:buNone/>
              <a:defRPr sz="2400">
                <a:solidFill>
                  <a:schemeClr val="dk1"/>
                </a:solidFill>
                <a:latin typeface="Times"/>
                <a:ea typeface="Times"/>
                <a:cs typeface="Times"/>
                <a:sym typeface="Times"/>
              </a:defRPr>
            </a:lvl5pPr>
            <a:lvl6pPr marL="0" marR="0" lvl="5" indent="0" algn="l" rtl="0">
              <a:spcBef>
                <a:spcPts val="0"/>
              </a:spcBef>
              <a:spcAft>
                <a:spcPts val="0"/>
              </a:spcAft>
              <a:buNone/>
              <a:defRPr sz="2400">
                <a:solidFill>
                  <a:schemeClr val="dk1"/>
                </a:solidFill>
                <a:latin typeface="Times"/>
                <a:ea typeface="Times"/>
                <a:cs typeface="Times"/>
                <a:sym typeface="Times"/>
              </a:defRPr>
            </a:lvl6pPr>
            <a:lvl7pPr marL="0" marR="0" lvl="6" indent="0" algn="l" rtl="0">
              <a:spcBef>
                <a:spcPts val="0"/>
              </a:spcBef>
              <a:spcAft>
                <a:spcPts val="0"/>
              </a:spcAft>
              <a:buNone/>
              <a:defRPr sz="2400">
                <a:solidFill>
                  <a:schemeClr val="dk1"/>
                </a:solidFill>
                <a:latin typeface="Times"/>
                <a:ea typeface="Times"/>
                <a:cs typeface="Times"/>
                <a:sym typeface="Times"/>
              </a:defRPr>
            </a:lvl7pPr>
            <a:lvl8pPr marL="0" marR="0" lvl="7" indent="0" algn="l" rtl="0">
              <a:spcBef>
                <a:spcPts val="0"/>
              </a:spcBef>
              <a:spcAft>
                <a:spcPts val="0"/>
              </a:spcAft>
              <a:buNone/>
              <a:defRPr sz="2400">
                <a:solidFill>
                  <a:schemeClr val="dk1"/>
                </a:solidFill>
                <a:latin typeface="Times"/>
                <a:ea typeface="Times"/>
                <a:cs typeface="Times"/>
                <a:sym typeface="Times"/>
              </a:defRPr>
            </a:lvl8pPr>
            <a:lvl9pPr marL="0" marR="0" lvl="8" indent="0" algn="l" rtl="0">
              <a:spcBef>
                <a:spcPts val="0"/>
              </a:spcBef>
              <a:spcAft>
                <a:spcPts val="0"/>
              </a:spcAft>
              <a:buNone/>
              <a:defRPr sz="2400">
                <a:solidFill>
                  <a:schemeClr val="dk1"/>
                </a:solidFill>
                <a:latin typeface="Times"/>
                <a:ea typeface="Times"/>
                <a:cs typeface="Times"/>
                <a:sym typeface="Times"/>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8"/>
          <p:cNvSpPr txBox="1">
            <a:spLocks noGrp="1"/>
          </p:cNvSpPr>
          <p:nvPr>
            <p:ph type="title"/>
          </p:nvPr>
        </p:nvSpPr>
        <p:spPr>
          <a:xfrm>
            <a:off x="0" y="0"/>
            <a:ext cx="9889067"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2400" b="1" i="0" u="none" strike="noStrike" cap="none">
                <a:solidFill>
                  <a:schemeClr val="dk2"/>
                </a:solidFill>
                <a:latin typeface="Century Gothic"/>
                <a:ea typeface="Century Gothic"/>
                <a:cs typeface="Century Gothic"/>
                <a:sym typeface="Century Gothic"/>
              </a:defRPr>
            </a:lvl1pPr>
            <a:lvl2pPr marR="0" lvl="1" algn="ctr" rtl="0">
              <a:spcBef>
                <a:spcPts val="0"/>
              </a:spcBef>
              <a:spcAft>
                <a:spcPts val="0"/>
              </a:spcAft>
              <a:buSzPts val="1400"/>
              <a:buNone/>
              <a:defRPr sz="2400" b="1" i="0" u="none" strike="noStrike" cap="none">
                <a:solidFill>
                  <a:schemeClr val="dk2"/>
                </a:solidFill>
                <a:latin typeface="Verdana"/>
                <a:ea typeface="Verdana"/>
                <a:cs typeface="Verdana"/>
                <a:sym typeface="Verdana"/>
              </a:defRPr>
            </a:lvl2pPr>
            <a:lvl3pPr marR="0" lvl="2" algn="ctr" rtl="0">
              <a:spcBef>
                <a:spcPts val="0"/>
              </a:spcBef>
              <a:spcAft>
                <a:spcPts val="0"/>
              </a:spcAft>
              <a:buSzPts val="1400"/>
              <a:buNone/>
              <a:defRPr sz="2400" b="1" i="0" u="none" strike="noStrike" cap="none">
                <a:solidFill>
                  <a:schemeClr val="dk2"/>
                </a:solidFill>
                <a:latin typeface="Verdana"/>
                <a:ea typeface="Verdana"/>
                <a:cs typeface="Verdana"/>
                <a:sym typeface="Verdana"/>
              </a:defRPr>
            </a:lvl3pPr>
            <a:lvl4pPr marR="0" lvl="3" algn="ctr" rtl="0">
              <a:spcBef>
                <a:spcPts val="0"/>
              </a:spcBef>
              <a:spcAft>
                <a:spcPts val="0"/>
              </a:spcAft>
              <a:buSzPts val="1400"/>
              <a:buNone/>
              <a:defRPr sz="2400" b="1" i="0" u="none" strike="noStrike" cap="none">
                <a:solidFill>
                  <a:schemeClr val="dk2"/>
                </a:solidFill>
                <a:latin typeface="Verdana"/>
                <a:ea typeface="Verdana"/>
                <a:cs typeface="Verdana"/>
                <a:sym typeface="Verdana"/>
              </a:defRPr>
            </a:lvl4pPr>
            <a:lvl5pPr marR="0" lvl="4" algn="ctr" rtl="0">
              <a:spcBef>
                <a:spcPts val="0"/>
              </a:spcBef>
              <a:spcAft>
                <a:spcPts val="0"/>
              </a:spcAft>
              <a:buSzPts val="1400"/>
              <a:buNone/>
              <a:defRPr sz="2400" b="1" i="0" u="none" strike="noStrike" cap="none">
                <a:solidFill>
                  <a:schemeClr val="dk2"/>
                </a:solidFill>
                <a:latin typeface="Verdana"/>
                <a:ea typeface="Verdana"/>
                <a:cs typeface="Verdana"/>
                <a:sym typeface="Verdana"/>
              </a:defRPr>
            </a:lvl5pPr>
            <a:lvl6pPr marR="0" lvl="5" algn="ctr" rtl="0">
              <a:spcBef>
                <a:spcPts val="0"/>
              </a:spcBef>
              <a:spcAft>
                <a:spcPts val="0"/>
              </a:spcAft>
              <a:buSzPts val="1400"/>
              <a:buNone/>
              <a:defRPr sz="2400" b="1" i="0" u="none" strike="noStrike" cap="none">
                <a:solidFill>
                  <a:schemeClr val="dk2"/>
                </a:solidFill>
                <a:latin typeface="Verdana"/>
                <a:ea typeface="Verdana"/>
                <a:cs typeface="Verdana"/>
                <a:sym typeface="Verdana"/>
              </a:defRPr>
            </a:lvl6pPr>
            <a:lvl7pPr marR="0" lvl="6" algn="ctr" rtl="0">
              <a:spcBef>
                <a:spcPts val="0"/>
              </a:spcBef>
              <a:spcAft>
                <a:spcPts val="0"/>
              </a:spcAft>
              <a:buSzPts val="1400"/>
              <a:buNone/>
              <a:defRPr sz="2400" b="1" i="0" u="none" strike="noStrike" cap="none">
                <a:solidFill>
                  <a:schemeClr val="dk2"/>
                </a:solidFill>
                <a:latin typeface="Verdana"/>
                <a:ea typeface="Verdana"/>
                <a:cs typeface="Verdana"/>
                <a:sym typeface="Verdana"/>
              </a:defRPr>
            </a:lvl7pPr>
            <a:lvl8pPr marR="0" lvl="7" algn="ctr" rtl="0">
              <a:spcBef>
                <a:spcPts val="0"/>
              </a:spcBef>
              <a:spcAft>
                <a:spcPts val="0"/>
              </a:spcAft>
              <a:buSzPts val="1400"/>
              <a:buNone/>
              <a:defRPr sz="2400" b="1" i="0" u="none" strike="noStrike" cap="none">
                <a:solidFill>
                  <a:schemeClr val="dk2"/>
                </a:solidFill>
                <a:latin typeface="Verdana"/>
                <a:ea typeface="Verdana"/>
                <a:cs typeface="Verdana"/>
                <a:sym typeface="Verdana"/>
              </a:defRPr>
            </a:lvl8pPr>
            <a:lvl9pPr marR="0" lvl="8" algn="ctr" rtl="0">
              <a:spcBef>
                <a:spcPts val="0"/>
              </a:spcBef>
              <a:spcAft>
                <a:spcPts val="0"/>
              </a:spcAft>
              <a:buSzPts val="1400"/>
              <a:buNone/>
              <a:defRPr sz="2400" b="1" i="0" u="none" strike="noStrike" cap="none">
                <a:solidFill>
                  <a:schemeClr val="dk2"/>
                </a:solidFill>
                <a:latin typeface="Verdana"/>
                <a:ea typeface="Verdana"/>
                <a:cs typeface="Verdana"/>
                <a:sym typeface="Verdana"/>
              </a:defRPr>
            </a:lvl9pPr>
          </a:lstStyle>
          <a:p>
            <a:endParaRPr dirty="0"/>
          </a:p>
        </p:txBody>
      </p:sp>
      <p:sp>
        <p:nvSpPr>
          <p:cNvPr id="11" name="Google Shape;11;p68"/>
          <p:cNvSpPr txBox="1">
            <a:spLocks noGrp="1"/>
          </p:cNvSpPr>
          <p:nvPr>
            <p:ph type="body" idx="1"/>
          </p:nvPr>
        </p:nvSpPr>
        <p:spPr>
          <a:xfrm>
            <a:off x="142874" y="1303601"/>
            <a:ext cx="11597569" cy="4956088"/>
          </a:xfrm>
          <a:prstGeom prst="rect">
            <a:avLst/>
          </a:prstGeom>
          <a:noFill/>
          <a:ln>
            <a:noFill/>
          </a:ln>
        </p:spPr>
        <p:txBody>
          <a:bodyPr spcFirstLastPara="1" wrap="square" lIns="91425" tIns="45700" rIns="91425" bIns="45700" anchor="t" anchorCtr="0">
            <a:noAutofit/>
          </a:bodyPr>
          <a:lstStyle>
            <a:lvl1pPr marL="457200" marR="0" lvl="0" indent="-355600" algn="l" rtl="0">
              <a:spcBef>
                <a:spcPts val="0"/>
              </a:spcBef>
              <a:spcAft>
                <a:spcPts val="0"/>
              </a:spcAft>
              <a:buClr>
                <a:schemeClr val="dk1"/>
              </a:buClr>
              <a:buSzPts val="2000"/>
              <a:buFont typeface="Century Gothic"/>
              <a:buChar char="•"/>
              <a:defRPr sz="2000" b="0" i="0" u="none" strike="noStrike" cap="none">
                <a:solidFill>
                  <a:schemeClr val="dk1"/>
                </a:solidFill>
                <a:latin typeface="Century Gothic"/>
                <a:ea typeface="Century Gothic"/>
                <a:cs typeface="Century Gothic"/>
                <a:sym typeface="Century Gothic"/>
              </a:defRPr>
            </a:lvl1pPr>
            <a:lvl2pPr marL="914400" marR="0" lvl="1" indent="-355600" algn="l" rtl="0">
              <a:spcBef>
                <a:spcPts val="600"/>
              </a:spcBef>
              <a:spcAft>
                <a:spcPts val="0"/>
              </a:spcAft>
              <a:buClr>
                <a:schemeClr val="dk1"/>
              </a:buClr>
              <a:buSzPts val="2000"/>
              <a:buFont typeface="Century Gothic"/>
              <a:buChar char="–"/>
              <a:defRPr sz="2000" b="0" i="0" u="none" strike="noStrike" cap="none">
                <a:solidFill>
                  <a:schemeClr val="dk1"/>
                </a:solidFill>
                <a:latin typeface="Century Gothic"/>
                <a:ea typeface="Century Gothic"/>
                <a:cs typeface="Century Gothic"/>
                <a:sym typeface="Century Gothic"/>
              </a:defRPr>
            </a:lvl2pPr>
            <a:lvl3pPr marL="1371600" marR="0" lvl="2" indent="-355600" algn="l" rtl="0">
              <a:spcBef>
                <a:spcPts val="600"/>
              </a:spcBef>
              <a:spcAft>
                <a:spcPts val="0"/>
              </a:spcAft>
              <a:buClr>
                <a:schemeClr val="dk1"/>
              </a:buClr>
              <a:buSzPts val="2000"/>
              <a:buFont typeface="Century Gothic"/>
              <a:buChar char="•"/>
              <a:defRPr sz="20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600"/>
              </a:spcBef>
              <a:spcAft>
                <a:spcPts val="0"/>
              </a:spcAft>
              <a:buClr>
                <a:schemeClr val="dk1"/>
              </a:buClr>
              <a:buSzPts val="2000"/>
              <a:buFont typeface="Century Gothic"/>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600"/>
              </a:spcBef>
              <a:spcAft>
                <a:spcPts val="0"/>
              </a:spcAft>
              <a:buClr>
                <a:schemeClr val="dk1"/>
              </a:buClr>
              <a:buSzPts val="2000"/>
              <a:buFont typeface="Century Gothic"/>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dirty="0"/>
          </a:p>
        </p:txBody>
      </p:sp>
      <p:pic>
        <p:nvPicPr>
          <p:cNvPr id="12" name="Google Shape;12;p68"/>
          <p:cNvPicPr preferRelativeResize="0"/>
          <p:nvPr/>
        </p:nvPicPr>
        <p:blipFill rotWithShape="1">
          <a:blip r:embed="rId14">
            <a:alphaModFix/>
          </a:blip>
          <a:srcRect/>
          <a:stretch/>
        </p:blipFill>
        <p:spPr>
          <a:xfrm>
            <a:off x="10004929" y="376516"/>
            <a:ext cx="1548337" cy="555813"/>
          </a:xfrm>
          <a:prstGeom prst="rect">
            <a:avLst/>
          </a:prstGeom>
          <a:noFill/>
          <a:ln>
            <a:noFill/>
          </a:ln>
        </p:spPr>
      </p:pic>
      <p:pic>
        <p:nvPicPr>
          <p:cNvPr id="13" name="Google Shape;13;p68"/>
          <p:cNvPicPr preferRelativeResize="0"/>
          <p:nvPr/>
        </p:nvPicPr>
        <p:blipFill rotWithShape="1">
          <a:blip r:embed="rId15">
            <a:alphaModFix/>
          </a:blip>
          <a:srcRect/>
          <a:stretch/>
        </p:blipFill>
        <p:spPr>
          <a:xfrm>
            <a:off x="11950700" y="0"/>
            <a:ext cx="241300" cy="6858000"/>
          </a:xfrm>
          <a:prstGeom prst="rect">
            <a:avLst/>
          </a:prstGeom>
          <a:noFill/>
          <a:ln>
            <a:noFill/>
          </a:ln>
        </p:spPr>
      </p:pic>
      <p:sp>
        <p:nvSpPr>
          <p:cNvPr id="14" name="Google Shape;14;p68"/>
          <p:cNvSpPr txBox="1">
            <a:spLocks noGrp="1"/>
          </p:cNvSpPr>
          <p:nvPr>
            <p:ph type="ftr" idx="11"/>
          </p:nvPr>
        </p:nvSpPr>
        <p:spPr>
          <a:xfrm>
            <a:off x="142874" y="6420290"/>
            <a:ext cx="786299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000" b="0" i="0" u="none" strike="noStrike" cap="none">
                <a:solidFill>
                  <a:schemeClr val="dk1"/>
                </a:solidFill>
                <a:latin typeface="Century Gothic"/>
                <a:ea typeface="Century Gothic"/>
                <a:cs typeface="Century Gothic"/>
                <a:sym typeface="Century Gothic"/>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tx1">
              <a:lumMod val="85000"/>
              <a:lumOff val="15000"/>
            </a:scheme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tx1">
              <a:lumMod val="85000"/>
              <a:lumOff val="15000"/>
            </a:scheme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hyperlink" Target="https://usegalaxy.org/"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hyperlink" Target="https://zenodo.org/api/files/6599878c-f569-41bf-a37a-2c6f3d2e67f9/T8-Vehicle.fastq.gz" TargetMode="External"/><Relationship Id="rId4" Type="http://schemas.openxmlformats.org/officeDocument/2006/relationships/hyperlink" Target="https://zenodo.org/api/files/6599878c-f569-41bf-a37a-2c6f3d2e67f9/T8-APR-246.fastq.gz"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hyperlink" Target="https://www.biorxiv.org/content/10.1101/2020.11.29.398867v1" TargetMode="External"/><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44.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62.png"/><Relationship Id="rId7" Type="http://schemas.openxmlformats.org/officeDocument/2006/relationships/image" Target="../media/image22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24.png"/><Relationship Id="rId5" Type="http://schemas.openxmlformats.org/officeDocument/2006/relationships/image" Target="../media/image210.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230.png"/></Relationships>
</file>

<file path=ppt/slides/_rels/slide45.xml.rels><?xml version="1.0" encoding="UTF-8" standalone="yes"?>
<Relationships xmlns="http://schemas.openxmlformats.org/package/2006/relationships"><Relationship Id="rId8" Type="http://schemas.openxmlformats.org/officeDocument/2006/relationships/customXml" Target="../ink/ink8.xml"/><Relationship Id="rId3" Type="http://schemas.openxmlformats.org/officeDocument/2006/relationships/image" Target="../media/image63.png"/><Relationship Id="rId7" Type="http://schemas.openxmlformats.org/officeDocument/2006/relationships/customXml" Target="../ink/ink7.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customXml" Target="../ink/ink6.xml"/><Relationship Id="rId5" Type="http://schemas.openxmlformats.org/officeDocument/2006/relationships/image" Target="../media/image260.png"/><Relationship Id="rId4" Type="http://schemas.openxmlformats.org/officeDocument/2006/relationships/customXml" Target="../ink/ink5.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260.png"/><Relationship Id="rId4" Type="http://schemas.openxmlformats.org/officeDocument/2006/relationships/customXml" Target="../ink/ink9.xml"/></Relationships>
</file>

<file path=ppt/slides/_rels/slide47.xml.rels><?xml version="1.0" encoding="UTF-8" standalone="yes"?>
<Relationships xmlns="http://schemas.openxmlformats.org/package/2006/relationships"><Relationship Id="rId8" Type="http://schemas.openxmlformats.org/officeDocument/2006/relationships/customXml" Target="../ink/ink14.xml"/><Relationship Id="rId3" Type="http://schemas.openxmlformats.org/officeDocument/2006/relationships/customXml" Target="../ink/ink10.xml"/><Relationship Id="rId7" Type="http://schemas.openxmlformats.org/officeDocument/2006/relationships/customXml" Target="../ink/ink13.xml"/><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customXml" Target="../ink/ink12.xml"/><Relationship Id="rId5" Type="http://schemas.openxmlformats.org/officeDocument/2006/relationships/customXml" Target="../ink/ink11.xml"/><Relationship Id="rId4" Type="http://schemas.openxmlformats.org/officeDocument/2006/relationships/image" Target="../media/image260.png"/></Relationships>
</file>

<file path=ppt/slides/_rels/slide48.xml.rels><?xml version="1.0" encoding="UTF-8" standalone="yes"?>
<Relationships xmlns="http://schemas.openxmlformats.org/package/2006/relationships"><Relationship Id="rId8" Type="http://schemas.openxmlformats.org/officeDocument/2006/relationships/customXml" Target="../ink/ink18.xml"/><Relationship Id="rId3" Type="http://schemas.openxmlformats.org/officeDocument/2006/relationships/image" Target="../media/image67.png"/><Relationship Id="rId7" Type="http://schemas.openxmlformats.org/officeDocument/2006/relationships/customXml" Target="../ink/ink17.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customXml" Target="../ink/ink16.xml"/><Relationship Id="rId5" Type="http://schemas.openxmlformats.org/officeDocument/2006/relationships/image" Target="../media/image260.png"/><Relationship Id="rId4" Type="http://schemas.openxmlformats.org/officeDocument/2006/relationships/customXml" Target="../ink/ink15.xml"/><Relationship Id="rId9" Type="http://schemas.openxmlformats.org/officeDocument/2006/relationships/customXml" Target="../ink/ink19.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customXml" Target="../ink/ink23.xml"/><Relationship Id="rId3" Type="http://schemas.openxmlformats.org/officeDocument/2006/relationships/image" Target="../media/image72.png"/><Relationship Id="rId7" Type="http://schemas.openxmlformats.org/officeDocument/2006/relationships/customXml" Target="../ink/ink22.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customXml" Target="../ink/ink21.xml"/><Relationship Id="rId11" Type="http://schemas.openxmlformats.org/officeDocument/2006/relationships/customXml" Target="../ink/ink26.xml"/><Relationship Id="rId5" Type="http://schemas.openxmlformats.org/officeDocument/2006/relationships/image" Target="../media/image260.png"/><Relationship Id="rId10" Type="http://schemas.openxmlformats.org/officeDocument/2006/relationships/customXml" Target="../ink/ink25.xml"/><Relationship Id="rId4" Type="http://schemas.openxmlformats.org/officeDocument/2006/relationships/customXml" Target="../ink/ink20.xml"/><Relationship Id="rId9" Type="http://schemas.openxmlformats.org/officeDocument/2006/relationships/customXml" Target="../ink/ink24.xml"/></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57.xml.rels><?xml version="1.0" encoding="UTF-8" standalone="yes"?>
<Relationships xmlns="http://schemas.openxmlformats.org/package/2006/relationships"><Relationship Id="rId8" Type="http://schemas.openxmlformats.org/officeDocument/2006/relationships/customXml" Target="../ink/ink31.xml"/><Relationship Id="rId3" Type="http://schemas.openxmlformats.org/officeDocument/2006/relationships/customXml" Target="../ink/ink27.xml"/><Relationship Id="rId7" Type="http://schemas.openxmlformats.org/officeDocument/2006/relationships/customXml" Target="../ink/ink30.xml"/><Relationship Id="rId2" Type="http://schemas.openxmlformats.org/officeDocument/2006/relationships/image" Target="../media/image83.png"/><Relationship Id="rId1" Type="http://schemas.openxmlformats.org/officeDocument/2006/relationships/slideLayout" Target="../slideLayouts/slideLayout9.xml"/><Relationship Id="rId6" Type="http://schemas.openxmlformats.org/officeDocument/2006/relationships/customXml" Target="../ink/ink29.xml"/><Relationship Id="rId5" Type="http://schemas.openxmlformats.org/officeDocument/2006/relationships/customXml" Target="../ink/ink28.xml"/><Relationship Id="rId4" Type="http://schemas.openxmlformats.org/officeDocument/2006/relationships/image" Target="../media/image260.png"/></Relationships>
</file>

<file path=ppt/slides/_rels/slide5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2.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a:spLocks noGrp="1"/>
          </p:cNvSpPr>
          <p:nvPr>
            <p:ph type="body" idx="1"/>
          </p:nvPr>
        </p:nvSpPr>
        <p:spPr>
          <a:xfrm>
            <a:off x="2296317" y="2419717"/>
            <a:ext cx="7599363" cy="1355725"/>
          </a:xfrm>
          <a:prstGeom prst="rect">
            <a:avLst/>
          </a:prstGeom>
          <a:noFill/>
          <a:ln>
            <a:noFill/>
          </a:ln>
        </p:spPr>
        <p:txBody>
          <a:bodyPr spcFirstLastPara="1" wrap="square" lIns="91425" tIns="45700" rIns="91425" bIns="45700" anchor="t" anchorCtr="0">
            <a:noAutofit/>
          </a:bodyPr>
          <a:lstStyle/>
          <a:p>
            <a:r>
              <a:rPr lang="en-AU" b="1" dirty="0">
                <a:solidFill>
                  <a:srgbClr val="0070C0"/>
                </a:solidFill>
              </a:rPr>
              <a:t>Analysing CRISPR screens with </a:t>
            </a:r>
            <a:r>
              <a:rPr lang="en-AU" b="1" dirty="0" err="1">
                <a:solidFill>
                  <a:srgbClr val="0070C0"/>
                </a:solidFill>
              </a:rPr>
              <a:t>MAGeCK</a:t>
            </a:r>
            <a:r>
              <a:rPr lang="en-AU" b="1" dirty="0">
                <a:solidFill>
                  <a:srgbClr val="0070C0"/>
                </a:solidFill>
              </a:rPr>
              <a:t> and edgeR</a:t>
            </a:r>
          </a:p>
          <a:p>
            <a:r>
              <a:rPr lang="en-AU" b="1" dirty="0">
                <a:solidFill>
                  <a:srgbClr val="0070C0"/>
                </a:solidFill>
              </a:rPr>
              <a:t>Workshop</a:t>
            </a:r>
          </a:p>
        </p:txBody>
      </p:sp>
      <p:sp>
        <p:nvSpPr>
          <p:cNvPr id="85" name="Google Shape;85;p1"/>
          <p:cNvSpPr txBox="1">
            <a:spLocks noGrp="1"/>
          </p:cNvSpPr>
          <p:nvPr>
            <p:ph type="body" idx="2"/>
          </p:nvPr>
        </p:nvSpPr>
        <p:spPr>
          <a:xfrm>
            <a:off x="2488570" y="4099544"/>
            <a:ext cx="7599363" cy="16927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entury Gothic"/>
              <a:buNone/>
            </a:pPr>
            <a:r>
              <a:rPr lang="en-US" dirty="0"/>
              <a:t>Dr Göknur Giner</a:t>
            </a:r>
          </a:p>
          <a:p>
            <a:pPr marL="0" marR="0" lvl="0" indent="0" algn="ctr" rtl="0">
              <a:lnSpc>
                <a:spcPct val="100000"/>
              </a:lnSpc>
              <a:spcBef>
                <a:spcPts val="0"/>
              </a:spcBef>
              <a:spcAft>
                <a:spcPts val="0"/>
              </a:spcAft>
              <a:buClr>
                <a:schemeClr val="dk1"/>
              </a:buClr>
              <a:buSzPts val="1800"/>
              <a:buFont typeface="Century Gothic"/>
              <a:buNone/>
            </a:pPr>
            <a:r>
              <a:rPr lang="en-US" sz="2000" dirty="0"/>
              <a:t>Senior Postdoctoral Researcher at </a:t>
            </a:r>
          </a:p>
          <a:p>
            <a:pPr marL="0" marR="0" lvl="0" indent="0" algn="ctr" rtl="0">
              <a:lnSpc>
                <a:spcPct val="100000"/>
              </a:lnSpc>
              <a:spcBef>
                <a:spcPts val="0"/>
              </a:spcBef>
              <a:spcAft>
                <a:spcPts val="0"/>
              </a:spcAft>
              <a:buClr>
                <a:schemeClr val="dk1"/>
              </a:buClr>
              <a:buSzPts val="1800"/>
              <a:buFont typeface="Century Gothic"/>
              <a:buNone/>
            </a:pPr>
            <a:r>
              <a:rPr lang="en-US" sz="2000" dirty="0"/>
              <a:t>Walter and Eliza Hall Institute of Medical Research</a:t>
            </a:r>
          </a:p>
          <a:p>
            <a:pPr marL="0" marR="0" lvl="0" indent="0" algn="ctr" rtl="0">
              <a:lnSpc>
                <a:spcPct val="100000"/>
              </a:lnSpc>
              <a:spcBef>
                <a:spcPts val="0"/>
              </a:spcBef>
              <a:spcAft>
                <a:spcPts val="0"/>
              </a:spcAft>
              <a:buClr>
                <a:schemeClr val="dk1"/>
              </a:buClr>
              <a:buSzPts val="1800"/>
              <a:buFont typeface="Century Gothic"/>
              <a:buNone/>
            </a:pPr>
            <a:r>
              <a:rPr lang="en-US" sz="2000" dirty="0"/>
              <a:t>&amp;</a:t>
            </a:r>
          </a:p>
          <a:p>
            <a:pPr marL="0" marR="0" lvl="0" indent="0" algn="ctr" rtl="0">
              <a:lnSpc>
                <a:spcPct val="100000"/>
              </a:lnSpc>
              <a:spcBef>
                <a:spcPts val="0"/>
              </a:spcBef>
              <a:spcAft>
                <a:spcPts val="0"/>
              </a:spcAft>
              <a:buClr>
                <a:schemeClr val="dk1"/>
              </a:buClr>
              <a:buSzPts val="1800"/>
              <a:buFont typeface="Century Gothic"/>
              <a:buNone/>
            </a:pPr>
            <a:r>
              <a:rPr lang="en-US" sz="2000" dirty="0"/>
              <a:t>Olivia Newton Johns Cancer Research Institute</a:t>
            </a:r>
          </a:p>
        </p:txBody>
      </p:sp>
      <p:sp>
        <p:nvSpPr>
          <p:cNvPr id="3" name="Google Shape;85;p1">
            <a:extLst>
              <a:ext uri="{FF2B5EF4-FFF2-40B4-BE49-F238E27FC236}">
                <a16:creationId xmlns:a16="http://schemas.microsoft.com/office/drawing/2014/main" id="{DD46427A-B999-11D6-3467-D3701F49907D}"/>
              </a:ext>
            </a:extLst>
          </p:cNvPr>
          <p:cNvSpPr txBox="1">
            <a:spLocks/>
          </p:cNvSpPr>
          <p:nvPr/>
        </p:nvSpPr>
        <p:spPr>
          <a:xfrm>
            <a:off x="6852901" y="6093113"/>
            <a:ext cx="3235032" cy="30773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228600" algn="ctr" rtl="0">
              <a:lnSpc>
                <a:spcPct val="200000"/>
              </a:lnSpc>
              <a:spcBef>
                <a:spcPts val="0"/>
              </a:spcBef>
              <a:spcAft>
                <a:spcPts val="0"/>
              </a:spcAft>
              <a:buClr>
                <a:srgbClr val="4D4D4C"/>
              </a:buClr>
              <a:buSzPts val="2400"/>
              <a:buFont typeface="Century Gothic"/>
              <a:buNone/>
              <a:defRPr sz="2400" b="0" i="0" u="none" strike="noStrike" cap="none">
                <a:solidFill>
                  <a:schemeClr val="tx1">
                    <a:lumMod val="85000"/>
                    <a:lumOff val="15000"/>
                  </a:schemeClr>
                </a:solidFill>
                <a:latin typeface="Century Gothic"/>
                <a:ea typeface="Century Gothic"/>
                <a:cs typeface="Century Gothic"/>
                <a:sym typeface="Century Gothic"/>
              </a:defRPr>
            </a:lvl1pPr>
            <a:lvl2pPr marL="914400" marR="0" lvl="1" indent="-342900" algn="l" rtl="0">
              <a:lnSpc>
                <a:spcPct val="100000"/>
              </a:lnSpc>
              <a:spcBef>
                <a:spcPts val="0"/>
              </a:spcBef>
              <a:spcAft>
                <a:spcPts val="0"/>
              </a:spcAft>
              <a:buClr>
                <a:schemeClr val="dk1"/>
              </a:buClr>
              <a:buSzPts val="1800"/>
              <a:buFont typeface="Century Gothic"/>
              <a:buChar char="–"/>
              <a:defRPr sz="20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dk1"/>
              </a:buClr>
              <a:buSzPts val="1800"/>
              <a:buFont typeface="Century Gothic"/>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chemeClr val="dk1"/>
              </a:buClr>
              <a:buSzPts val="1800"/>
              <a:buFont typeface="Century Gothic"/>
              <a:buChar char="–"/>
              <a:defRPr sz="20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dk1"/>
              </a:buClr>
              <a:buSzPts val="1800"/>
              <a:buFont typeface="Century Gothic"/>
              <a:buChar char="»"/>
              <a:defRPr sz="20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6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9pPr>
          </a:lstStyle>
          <a:p>
            <a:pPr marL="0" indent="0" algn="l">
              <a:lnSpc>
                <a:spcPct val="100000"/>
              </a:lnSpc>
              <a:buClr>
                <a:schemeClr val="dk1"/>
              </a:buClr>
              <a:buSzPts val="1800"/>
            </a:pPr>
            <a:r>
              <a:rPr lang="en-US" sz="1400" dirty="0">
                <a:solidFill>
                  <a:srgbClr val="3573BA"/>
                </a:solidFill>
              </a:rPr>
              <a:t>https://twitter.com/goknurginer</a:t>
            </a:r>
          </a:p>
        </p:txBody>
      </p:sp>
      <p:pic>
        <p:nvPicPr>
          <p:cNvPr id="4" name="Picture 3" descr="Icon&#10;&#10;Description automatically generated">
            <a:extLst>
              <a:ext uri="{FF2B5EF4-FFF2-40B4-BE49-F238E27FC236}">
                <a16:creationId xmlns:a16="http://schemas.microsoft.com/office/drawing/2014/main" id="{E1D5194E-94DF-2E92-288E-E868D9652394}"/>
              </a:ext>
            </a:extLst>
          </p:cNvPr>
          <p:cNvPicPr>
            <a:picLocks noChangeAspect="1"/>
          </p:cNvPicPr>
          <p:nvPr/>
        </p:nvPicPr>
        <p:blipFill>
          <a:blip r:embed="rId3"/>
          <a:stretch>
            <a:fillRect/>
          </a:stretch>
        </p:blipFill>
        <p:spPr>
          <a:xfrm>
            <a:off x="2733152" y="6013251"/>
            <a:ext cx="470568" cy="390571"/>
          </a:xfrm>
          <a:prstGeom prst="rect">
            <a:avLst/>
          </a:prstGeom>
        </p:spPr>
      </p:pic>
      <p:sp>
        <p:nvSpPr>
          <p:cNvPr id="5" name="Google Shape;85;p1">
            <a:extLst>
              <a:ext uri="{FF2B5EF4-FFF2-40B4-BE49-F238E27FC236}">
                <a16:creationId xmlns:a16="http://schemas.microsoft.com/office/drawing/2014/main" id="{A7D2E528-B2B2-D3EC-B538-1BCCCF39B18B}"/>
              </a:ext>
            </a:extLst>
          </p:cNvPr>
          <p:cNvSpPr txBox="1">
            <a:spLocks/>
          </p:cNvSpPr>
          <p:nvPr/>
        </p:nvSpPr>
        <p:spPr>
          <a:xfrm>
            <a:off x="3171636" y="6116377"/>
            <a:ext cx="2975414" cy="30773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228600" algn="ctr" rtl="0">
              <a:lnSpc>
                <a:spcPct val="200000"/>
              </a:lnSpc>
              <a:spcBef>
                <a:spcPts val="0"/>
              </a:spcBef>
              <a:spcAft>
                <a:spcPts val="0"/>
              </a:spcAft>
              <a:buClr>
                <a:srgbClr val="4D4D4C"/>
              </a:buClr>
              <a:buSzPts val="2400"/>
              <a:buFont typeface="Century Gothic"/>
              <a:buNone/>
              <a:defRPr sz="2400" b="0" i="0" u="none" strike="noStrike" cap="none">
                <a:solidFill>
                  <a:schemeClr val="tx1">
                    <a:lumMod val="85000"/>
                    <a:lumOff val="15000"/>
                  </a:schemeClr>
                </a:solidFill>
                <a:latin typeface="Century Gothic"/>
                <a:ea typeface="Century Gothic"/>
                <a:cs typeface="Century Gothic"/>
                <a:sym typeface="Century Gothic"/>
              </a:defRPr>
            </a:lvl1pPr>
            <a:lvl2pPr marL="914400" marR="0" lvl="1" indent="-342900" algn="l" rtl="0">
              <a:lnSpc>
                <a:spcPct val="100000"/>
              </a:lnSpc>
              <a:spcBef>
                <a:spcPts val="0"/>
              </a:spcBef>
              <a:spcAft>
                <a:spcPts val="0"/>
              </a:spcAft>
              <a:buClr>
                <a:schemeClr val="dk1"/>
              </a:buClr>
              <a:buSzPts val="1800"/>
              <a:buFont typeface="Century Gothic"/>
              <a:buChar char="–"/>
              <a:defRPr sz="20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dk1"/>
              </a:buClr>
              <a:buSzPts val="1800"/>
              <a:buFont typeface="Century Gothic"/>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chemeClr val="dk1"/>
              </a:buClr>
              <a:buSzPts val="1800"/>
              <a:buFont typeface="Century Gothic"/>
              <a:buChar char="–"/>
              <a:defRPr sz="20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dk1"/>
              </a:buClr>
              <a:buSzPts val="1800"/>
              <a:buFont typeface="Century Gothic"/>
              <a:buChar char="»"/>
              <a:defRPr sz="20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6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9pPr>
          </a:lstStyle>
          <a:p>
            <a:pPr marL="0" indent="0" algn="l">
              <a:lnSpc>
                <a:spcPct val="100000"/>
              </a:lnSpc>
              <a:buClr>
                <a:schemeClr val="dk1"/>
              </a:buClr>
              <a:buSzPts val="1800"/>
            </a:pPr>
            <a:r>
              <a:rPr lang="en-US" sz="1400" dirty="0">
                <a:solidFill>
                  <a:srgbClr val="3573BA"/>
                </a:solidFill>
              </a:rPr>
              <a:t>https://github.com/goknurginer</a:t>
            </a:r>
          </a:p>
        </p:txBody>
      </p:sp>
      <p:pic>
        <p:nvPicPr>
          <p:cNvPr id="7" name="Picture 6" descr="A black x symbol with white lines&#10;&#10;Description automatically generated">
            <a:extLst>
              <a:ext uri="{FF2B5EF4-FFF2-40B4-BE49-F238E27FC236}">
                <a16:creationId xmlns:a16="http://schemas.microsoft.com/office/drawing/2014/main" id="{DC156F34-67A3-D632-9635-1468BCAF7E5E}"/>
              </a:ext>
            </a:extLst>
          </p:cNvPr>
          <p:cNvPicPr>
            <a:picLocks noChangeAspect="1"/>
          </p:cNvPicPr>
          <p:nvPr/>
        </p:nvPicPr>
        <p:blipFill>
          <a:blip r:embed="rId4"/>
          <a:stretch>
            <a:fillRect/>
          </a:stretch>
        </p:blipFill>
        <p:spPr>
          <a:xfrm>
            <a:off x="6358908" y="6116377"/>
            <a:ext cx="493993" cy="30979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6" name="Google Shape;246;p11"/>
          <p:cNvSpPr txBox="1"/>
          <p:nvPr/>
        </p:nvSpPr>
        <p:spPr>
          <a:xfrm>
            <a:off x="126545" y="6506909"/>
            <a:ext cx="6098720" cy="21544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dirty="0">
                <a:solidFill>
                  <a:schemeClr val="dk1"/>
                </a:solidFill>
                <a:latin typeface="Century Gothic"/>
                <a:ea typeface="Century Gothic"/>
                <a:cs typeface="Century Gothic"/>
                <a:sym typeface="Century Gothic"/>
              </a:rPr>
              <a:t>Rees &amp; Liu, Nature Reviews Genetics (2018)</a:t>
            </a:r>
            <a:endParaRPr dirty="0"/>
          </a:p>
        </p:txBody>
      </p:sp>
      <p:sp>
        <p:nvSpPr>
          <p:cNvPr id="247" name="Google Shape;247;p11"/>
          <p:cNvSpPr txBox="1">
            <a:spLocks noGrp="1"/>
          </p:cNvSpPr>
          <p:nvPr>
            <p:ph type="body" idx="1"/>
          </p:nvPr>
        </p:nvSpPr>
        <p:spPr>
          <a:xfrm>
            <a:off x="4353845" y="1357797"/>
            <a:ext cx="7025355" cy="763104"/>
          </a:xfrm>
          <a:prstGeom prst="rect">
            <a:avLst/>
          </a:prstGeom>
          <a:solidFill>
            <a:schemeClr val="accent3">
              <a:lumMod val="20000"/>
              <a:lumOff val="80000"/>
            </a:schemeClr>
          </a:solid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dirty="0"/>
              <a:t>The largest class of known human pathogenic mutations is the point mutations.</a:t>
            </a:r>
            <a:endParaRPr dirty="0"/>
          </a:p>
          <a:p>
            <a:pPr marL="342900" lvl="0" indent="-215900" algn="l" rtl="0">
              <a:spcBef>
                <a:spcPts val="600"/>
              </a:spcBef>
              <a:spcAft>
                <a:spcPts val="0"/>
              </a:spcAft>
              <a:buClr>
                <a:schemeClr val="dk1"/>
              </a:buClr>
              <a:buSzPts val="2000"/>
              <a:buFont typeface="Century Gothic"/>
              <a:buNone/>
            </a:pPr>
            <a:endParaRPr dirty="0"/>
          </a:p>
          <a:p>
            <a:pPr marL="342900" lvl="0" indent="-215900" algn="l" rtl="0">
              <a:spcBef>
                <a:spcPts val="600"/>
              </a:spcBef>
              <a:spcAft>
                <a:spcPts val="0"/>
              </a:spcAft>
              <a:buClr>
                <a:schemeClr val="dk1"/>
              </a:buClr>
              <a:buSzPts val="2000"/>
              <a:buFont typeface="Century Gothic"/>
              <a:buNone/>
            </a:pPr>
            <a:endParaRPr dirty="0"/>
          </a:p>
          <a:p>
            <a:pPr marL="342900" lvl="0" indent="-215900" algn="l" rtl="0">
              <a:spcBef>
                <a:spcPts val="600"/>
              </a:spcBef>
              <a:spcAft>
                <a:spcPts val="0"/>
              </a:spcAft>
              <a:buClr>
                <a:schemeClr val="dk1"/>
              </a:buClr>
              <a:buSzPts val="2000"/>
              <a:buFont typeface="Century Gothic"/>
              <a:buNone/>
            </a:pPr>
            <a:endParaRPr dirty="0"/>
          </a:p>
        </p:txBody>
      </p:sp>
      <p:pic>
        <p:nvPicPr>
          <p:cNvPr id="248" name="Google Shape;248;p11" descr="Chart, pie chart&#10;&#10;Description automatically generated"/>
          <p:cNvPicPr preferRelativeResize="0"/>
          <p:nvPr/>
        </p:nvPicPr>
        <p:blipFill rotWithShape="1">
          <a:blip r:embed="rId3">
            <a:alphaModFix/>
          </a:blip>
          <a:srcRect/>
          <a:stretch/>
        </p:blipFill>
        <p:spPr>
          <a:xfrm>
            <a:off x="186129" y="987941"/>
            <a:ext cx="3637935" cy="5545558"/>
          </a:xfrm>
          <a:prstGeom prst="rect">
            <a:avLst/>
          </a:prstGeom>
          <a:noFill/>
          <a:ln>
            <a:noFill/>
          </a:ln>
        </p:spPr>
      </p:pic>
      <p:sp>
        <p:nvSpPr>
          <p:cNvPr id="249" name="Google Shape;249;p11"/>
          <p:cNvSpPr txBox="1"/>
          <p:nvPr/>
        </p:nvSpPr>
        <p:spPr>
          <a:xfrm>
            <a:off x="2293113" y="6052979"/>
            <a:ext cx="2651420" cy="307777"/>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n-US" sz="1400">
                <a:solidFill>
                  <a:srgbClr val="3F3F3F"/>
                </a:solidFill>
                <a:latin typeface="Century Gothic"/>
                <a:ea typeface="Century Gothic"/>
                <a:cs typeface="Century Gothic"/>
                <a:sym typeface="Century Gothic"/>
              </a:rPr>
              <a:t>Transition mutations </a:t>
            </a:r>
            <a:r>
              <a:rPr lang="en-US" sz="1400">
                <a:solidFill>
                  <a:srgbClr val="6CA3D9"/>
                </a:solidFill>
                <a:latin typeface="Century Gothic"/>
                <a:ea typeface="Century Gothic"/>
                <a:cs typeface="Century Gothic"/>
                <a:sym typeface="Century Gothic"/>
              </a:rPr>
              <a:t>(61%)  </a:t>
            </a:r>
            <a:endParaRPr sz="1400">
              <a:solidFill>
                <a:srgbClr val="3F3F3F"/>
              </a:solidFill>
              <a:latin typeface="Century Gothic"/>
              <a:ea typeface="Century Gothic"/>
              <a:cs typeface="Century Gothic"/>
              <a:sym typeface="Century Gothic"/>
            </a:endParaRPr>
          </a:p>
        </p:txBody>
      </p:sp>
      <p:sp>
        <p:nvSpPr>
          <p:cNvPr id="250" name="Google Shape;250;p11"/>
          <p:cNvSpPr/>
          <p:nvPr/>
        </p:nvSpPr>
        <p:spPr>
          <a:xfrm rot="-2501622">
            <a:off x="386728" y="1729979"/>
            <a:ext cx="1877961" cy="1877961"/>
          </a:xfrm>
          <a:prstGeom prst="pie">
            <a:avLst>
              <a:gd name="adj1" fmla="val 2441025"/>
              <a:gd name="adj2" fmla="val 15073385"/>
            </a:avLst>
          </a:prstGeom>
          <a:noFill/>
          <a:ln w="76200" cap="flat" cmpd="sng">
            <a:solidFill>
              <a:srgbClr val="204C7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rgbClr val="000000"/>
              </a:solidFill>
              <a:latin typeface="Times"/>
              <a:ea typeface="Times"/>
              <a:cs typeface="Times"/>
              <a:sym typeface="Times"/>
            </a:endParaRPr>
          </a:p>
        </p:txBody>
      </p:sp>
      <p:cxnSp>
        <p:nvCxnSpPr>
          <p:cNvPr id="251" name="Google Shape;251;p11"/>
          <p:cNvCxnSpPr/>
          <p:nvPr/>
        </p:nvCxnSpPr>
        <p:spPr>
          <a:xfrm>
            <a:off x="1982303" y="3354239"/>
            <a:ext cx="0" cy="557983"/>
          </a:xfrm>
          <a:prstGeom prst="straightConnector1">
            <a:avLst/>
          </a:prstGeom>
          <a:noFill/>
          <a:ln w="25400" cap="flat" cmpd="sng">
            <a:solidFill>
              <a:srgbClr val="204C79"/>
            </a:solidFill>
            <a:prstDash val="solid"/>
            <a:round/>
            <a:headEnd type="none" w="sm" len="sm"/>
            <a:tailEnd type="triangle" w="med" len="med"/>
          </a:ln>
          <a:effectLst>
            <a:outerShdw blurRad="40000" dist="20000" dir="5400000" rotWithShape="0">
              <a:srgbClr val="000000">
                <a:alpha val="37647"/>
              </a:srgbClr>
            </a:outerShdw>
          </a:effectLst>
        </p:spPr>
      </p:cxnSp>
      <p:sp>
        <p:nvSpPr>
          <p:cNvPr id="252" name="Google Shape;252;p11"/>
          <p:cNvSpPr/>
          <p:nvPr/>
        </p:nvSpPr>
        <p:spPr>
          <a:xfrm>
            <a:off x="213839" y="4119272"/>
            <a:ext cx="3859398" cy="238139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rgbClr val="000000"/>
              </a:solidFill>
              <a:latin typeface="Times"/>
              <a:ea typeface="Times"/>
              <a:cs typeface="Times"/>
              <a:sym typeface="Times"/>
            </a:endParaRPr>
          </a:p>
        </p:txBody>
      </p:sp>
      <p:sp>
        <p:nvSpPr>
          <p:cNvPr id="253" name="Google Shape;253;p11"/>
          <p:cNvSpPr/>
          <p:nvPr/>
        </p:nvSpPr>
        <p:spPr>
          <a:xfrm>
            <a:off x="2482555" y="4837726"/>
            <a:ext cx="884903" cy="176981"/>
          </a:xfrm>
          <a:prstGeom prst="rect">
            <a:avLst/>
          </a:prstGeom>
          <a:noFill/>
          <a:ln w="28575" cap="flat" cmpd="sng">
            <a:solidFill>
              <a:srgbClr val="C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rgbClr val="C00000"/>
              </a:solidFill>
              <a:latin typeface="Times"/>
              <a:ea typeface="Times"/>
              <a:cs typeface="Times"/>
              <a:sym typeface="Times"/>
            </a:endParaRPr>
          </a:p>
        </p:txBody>
      </p:sp>
      <p:sp>
        <p:nvSpPr>
          <p:cNvPr id="254" name="Google Shape;254;p11"/>
          <p:cNvSpPr/>
          <p:nvPr/>
        </p:nvSpPr>
        <p:spPr>
          <a:xfrm>
            <a:off x="2514287" y="5191853"/>
            <a:ext cx="884903" cy="176981"/>
          </a:xfrm>
          <a:prstGeom prst="rect">
            <a:avLst/>
          </a:prstGeom>
          <a:noFill/>
          <a:ln w="28575" cap="flat" cmpd="sng">
            <a:solidFill>
              <a:srgbClr val="C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rgbClr val="C00000"/>
              </a:solidFill>
              <a:latin typeface="Times"/>
              <a:ea typeface="Times"/>
              <a:cs typeface="Times"/>
              <a:sym typeface="Times"/>
            </a:endParaRPr>
          </a:p>
        </p:txBody>
      </p:sp>
      <p:cxnSp>
        <p:nvCxnSpPr>
          <p:cNvPr id="255" name="Google Shape;255;p11"/>
          <p:cNvCxnSpPr/>
          <p:nvPr/>
        </p:nvCxnSpPr>
        <p:spPr>
          <a:xfrm>
            <a:off x="3381313" y="4926216"/>
            <a:ext cx="456606" cy="1195403"/>
          </a:xfrm>
          <a:prstGeom prst="straightConnector1">
            <a:avLst/>
          </a:prstGeom>
          <a:solidFill>
            <a:schemeClr val="accent1"/>
          </a:solidFill>
          <a:ln w="9525" cap="flat" cmpd="sng">
            <a:solidFill>
              <a:schemeClr val="dk1"/>
            </a:solidFill>
            <a:prstDash val="solid"/>
            <a:round/>
            <a:headEnd type="none" w="sm" len="sm"/>
            <a:tailEnd type="triangle" w="med" len="med"/>
          </a:ln>
        </p:spPr>
      </p:cxnSp>
      <p:cxnSp>
        <p:nvCxnSpPr>
          <p:cNvPr id="256" name="Google Shape;256;p11"/>
          <p:cNvCxnSpPr/>
          <p:nvPr/>
        </p:nvCxnSpPr>
        <p:spPr>
          <a:xfrm>
            <a:off x="3413045" y="5368834"/>
            <a:ext cx="411019" cy="755225"/>
          </a:xfrm>
          <a:prstGeom prst="straightConnector1">
            <a:avLst/>
          </a:prstGeom>
          <a:solidFill>
            <a:schemeClr val="accent1"/>
          </a:solidFill>
          <a:ln w="9525" cap="flat" cmpd="sng">
            <a:solidFill>
              <a:schemeClr val="dk1"/>
            </a:solidFill>
            <a:prstDash val="solid"/>
            <a:round/>
            <a:headEnd type="none" w="sm" len="sm"/>
            <a:tailEnd type="triangle" w="med" len="med"/>
          </a:ln>
        </p:spPr>
      </p:cxnSp>
      <p:sp>
        <p:nvSpPr>
          <p:cNvPr id="17" name="Google Shape;172;p6">
            <a:extLst>
              <a:ext uri="{FF2B5EF4-FFF2-40B4-BE49-F238E27FC236}">
                <a16:creationId xmlns:a16="http://schemas.microsoft.com/office/drawing/2014/main" id="{BAB46454-6AA5-7F3D-E457-2F07E94584D5}"/>
              </a:ext>
            </a:extLst>
          </p:cNvPr>
          <p:cNvSpPr txBox="1">
            <a:spLocks/>
          </p:cNvSpPr>
          <p:nvPr/>
        </p:nvSpPr>
        <p:spPr>
          <a:xfrm>
            <a:off x="152400" y="152400"/>
            <a:ext cx="9889067" cy="1143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Century Gothic"/>
                <a:ea typeface="Century Gothic"/>
                <a:cs typeface="Century Gothic"/>
                <a:sym typeface="Century Gothic"/>
              </a:defRPr>
            </a:lvl1pPr>
            <a:lvl2pPr marR="0" lvl="1" algn="ctr"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Verdana"/>
                <a:ea typeface="Verdana"/>
                <a:cs typeface="Verdana"/>
                <a:sym typeface="Verdana"/>
              </a:defRPr>
            </a:lvl2pPr>
            <a:lvl3pPr marR="0" lvl="2" algn="ctr"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Verdana"/>
                <a:ea typeface="Verdana"/>
                <a:cs typeface="Verdana"/>
                <a:sym typeface="Verdana"/>
              </a:defRPr>
            </a:lvl3pPr>
            <a:lvl4pPr marR="0" lvl="3" algn="ctr"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Verdana"/>
                <a:ea typeface="Verdana"/>
                <a:cs typeface="Verdana"/>
                <a:sym typeface="Verdana"/>
              </a:defRPr>
            </a:lvl4pPr>
            <a:lvl5pPr marR="0" lvl="4" algn="ctr"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Verdana"/>
                <a:ea typeface="Verdana"/>
                <a:cs typeface="Verdana"/>
                <a:sym typeface="Verdana"/>
              </a:defRPr>
            </a:lvl5pPr>
            <a:lvl6pPr marR="0" lvl="5" algn="ctr"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Verdana"/>
                <a:ea typeface="Verdana"/>
                <a:cs typeface="Verdana"/>
                <a:sym typeface="Verdana"/>
              </a:defRPr>
            </a:lvl6pPr>
            <a:lvl7pPr marR="0" lvl="6" algn="ctr"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Verdana"/>
                <a:ea typeface="Verdana"/>
                <a:cs typeface="Verdana"/>
                <a:sym typeface="Verdana"/>
              </a:defRPr>
            </a:lvl7pPr>
            <a:lvl8pPr marR="0" lvl="7" algn="ctr"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Verdana"/>
                <a:ea typeface="Verdana"/>
                <a:cs typeface="Verdana"/>
                <a:sym typeface="Verdana"/>
              </a:defRPr>
            </a:lvl8pPr>
            <a:lvl9pPr marR="0" lvl="8" algn="ctr"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Verdana"/>
                <a:ea typeface="Verdana"/>
                <a:cs typeface="Verdana"/>
                <a:sym typeface="Verdana"/>
              </a:defRPr>
            </a:lvl9pPr>
          </a:lstStyle>
          <a:p>
            <a:r>
              <a:rPr lang="en-US" dirty="0"/>
              <a:t>2) Genome editing with with base editors</a:t>
            </a:r>
          </a:p>
        </p:txBody>
      </p:sp>
      <p:sp>
        <p:nvSpPr>
          <p:cNvPr id="14" name="Google Shape;247;p11">
            <a:extLst>
              <a:ext uri="{FF2B5EF4-FFF2-40B4-BE49-F238E27FC236}">
                <a16:creationId xmlns:a16="http://schemas.microsoft.com/office/drawing/2014/main" id="{87288569-B0DA-7E44-7A15-1149AB230DA2}"/>
              </a:ext>
            </a:extLst>
          </p:cNvPr>
          <p:cNvSpPr txBox="1">
            <a:spLocks/>
          </p:cNvSpPr>
          <p:nvPr/>
        </p:nvSpPr>
        <p:spPr>
          <a:xfrm>
            <a:off x="4353844" y="2696353"/>
            <a:ext cx="7025355" cy="106436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Century Gothic"/>
              <a:buChar char="•"/>
              <a:defRPr sz="20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chemeClr val="dk1"/>
              </a:buClr>
              <a:buSzPts val="1800"/>
              <a:buFont typeface="Century Gothic"/>
              <a:buChar char="–"/>
              <a:defRPr sz="20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dk1"/>
              </a:buClr>
              <a:buSzPts val="1800"/>
              <a:buFont typeface="Century Gothic"/>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chemeClr val="dk1"/>
              </a:buClr>
              <a:buSzPts val="1800"/>
              <a:buFont typeface="Century Gothic"/>
              <a:buChar char="–"/>
              <a:defRPr sz="20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dk1"/>
              </a:buClr>
              <a:buSzPts val="1800"/>
              <a:buFont typeface="Century Gothic"/>
              <a:buChar char="»"/>
              <a:defRPr sz="20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6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9pPr>
          </a:lstStyle>
          <a:p>
            <a:pPr marL="469900">
              <a:spcBef>
                <a:spcPts val="600"/>
              </a:spcBef>
              <a:buSzPts val="2000"/>
              <a:buFont typeface="Wingdings" pitchFamily="2" charset="2"/>
              <a:buChar char="Ø"/>
            </a:pPr>
            <a:r>
              <a:rPr lang="en-US" dirty="0"/>
              <a:t>Two CRISPR DNA base editors, cytosine base editors (CBE) and adenine base editors (ABE) can edit most of the point mutations.</a:t>
            </a:r>
          </a:p>
          <a:p>
            <a:pPr marL="342900" indent="-215900">
              <a:spcBef>
                <a:spcPts val="600"/>
              </a:spcBef>
              <a:buSzPts val="2000"/>
              <a:buFont typeface="Century Gothic"/>
              <a:buNone/>
            </a:pPr>
            <a:endParaRPr lang="en-US" dirty="0"/>
          </a:p>
          <a:p>
            <a:pPr marL="342900" indent="-215900">
              <a:spcBef>
                <a:spcPts val="600"/>
              </a:spcBef>
              <a:buSzPts val="2000"/>
              <a:buFont typeface="Century Gothic"/>
              <a:buNone/>
            </a:pPr>
            <a:endParaRPr lang="en-US" dirty="0"/>
          </a:p>
          <a:p>
            <a:pPr marL="342900" indent="-215900">
              <a:spcBef>
                <a:spcPts val="600"/>
              </a:spcBef>
              <a:buSzPts val="2000"/>
              <a:buFont typeface="Century Gothic"/>
              <a:buNone/>
            </a:pPr>
            <a:endParaRPr lang="en-US" dirty="0"/>
          </a:p>
        </p:txBody>
      </p:sp>
      <p:pic>
        <p:nvPicPr>
          <p:cNvPr id="15" name="Google Shape;237;p10" descr="Diagram&#10;&#10;Description automatically generated">
            <a:extLst>
              <a:ext uri="{FF2B5EF4-FFF2-40B4-BE49-F238E27FC236}">
                <a16:creationId xmlns:a16="http://schemas.microsoft.com/office/drawing/2014/main" id="{882479B4-B61A-AC3B-FDA9-A2C3CD70A5C4}"/>
              </a:ext>
            </a:extLst>
          </p:cNvPr>
          <p:cNvPicPr preferRelativeResize="0"/>
          <p:nvPr/>
        </p:nvPicPr>
        <p:blipFill rotWithShape="1">
          <a:blip r:embed="rId4">
            <a:alphaModFix/>
          </a:blip>
          <a:srcRect/>
          <a:stretch/>
        </p:blipFill>
        <p:spPr>
          <a:xfrm>
            <a:off x="5193169" y="3936407"/>
            <a:ext cx="2814385" cy="2574660"/>
          </a:xfrm>
          <a:prstGeom prst="rect">
            <a:avLst/>
          </a:prstGeom>
          <a:noFill/>
          <a:ln w="9525" cap="flat" cmpd="sng">
            <a:solidFill>
              <a:srgbClr val="E5E5E5"/>
            </a:solidFill>
            <a:prstDash val="solid"/>
            <a:round/>
            <a:headEnd type="none" w="sm" len="sm"/>
            <a:tailEnd type="none" w="sm" len="sm"/>
          </a:ln>
        </p:spPr>
      </p:pic>
      <p:pic>
        <p:nvPicPr>
          <p:cNvPr id="16" name="Google Shape;238;p10" descr="Diagram&#10;&#10;Description automatically generated">
            <a:extLst>
              <a:ext uri="{FF2B5EF4-FFF2-40B4-BE49-F238E27FC236}">
                <a16:creationId xmlns:a16="http://schemas.microsoft.com/office/drawing/2014/main" id="{C8B17F29-8F75-01F0-FBF4-09B7383AF603}"/>
              </a:ext>
            </a:extLst>
          </p:cNvPr>
          <p:cNvPicPr preferRelativeResize="0"/>
          <p:nvPr/>
        </p:nvPicPr>
        <p:blipFill rotWithShape="1">
          <a:blip r:embed="rId5">
            <a:alphaModFix/>
          </a:blip>
          <a:srcRect/>
          <a:stretch/>
        </p:blipFill>
        <p:spPr>
          <a:xfrm>
            <a:off x="8566149" y="3936408"/>
            <a:ext cx="2879876" cy="2574658"/>
          </a:xfrm>
          <a:prstGeom prst="rect">
            <a:avLst/>
          </a:prstGeom>
          <a:noFill/>
          <a:ln w="9525" cap="flat" cmpd="sng">
            <a:solidFill>
              <a:srgbClr val="E5E5E5"/>
            </a:solidFill>
            <a:prstDash val="solid"/>
            <a:round/>
            <a:headEnd type="none" w="sm" len="sm"/>
            <a:tailEnd type="none" w="sm" len="sm"/>
          </a:ln>
        </p:spPr>
      </p:pic>
      <p:sp>
        <p:nvSpPr>
          <p:cNvPr id="18" name="Google Shape;246;p11">
            <a:extLst>
              <a:ext uri="{FF2B5EF4-FFF2-40B4-BE49-F238E27FC236}">
                <a16:creationId xmlns:a16="http://schemas.microsoft.com/office/drawing/2014/main" id="{6B372B4B-732B-31AD-C2CA-663A2E158256}"/>
              </a:ext>
            </a:extLst>
          </p:cNvPr>
          <p:cNvSpPr txBox="1"/>
          <p:nvPr/>
        </p:nvSpPr>
        <p:spPr>
          <a:xfrm>
            <a:off x="9524545" y="6533499"/>
            <a:ext cx="2375355" cy="2154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dirty="0">
                <a:solidFill>
                  <a:schemeClr val="dk1"/>
                </a:solidFill>
                <a:latin typeface="Century Gothic"/>
                <a:ea typeface="Century Gothic"/>
                <a:cs typeface="Century Gothic"/>
                <a:sym typeface="Century Gothic"/>
              </a:rPr>
              <a:t>Pal &amp; Herold, </a:t>
            </a:r>
            <a:r>
              <a:rPr lang="en-US" sz="800" dirty="0" err="1">
                <a:solidFill>
                  <a:schemeClr val="dk1"/>
                </a:solidFill>
                <a:latin typeface="Century Gothic"/>
                <a:ea typeface="Century Gothic"/>
                <a:cs typeface="Century Gothic"/>
                <a:sym typeface="Century Gothic"/>
              </a:rPr>
              <a:t>Biochem</a:t>
            </a:r>
            <a:r>
              <a:rPr lang="en-US" sz="800" dirty="0">
                <a:solidFill>
                  <a:schemeClr val="dk1"/>
                </a:solidFill>
                <a:latin typeface="Century Gothic"/>
                <a:ea typeface="Century Gothic"/>
                <a:cs typeface="Century Gothic"/>
                <a:sym typeface="Century Gothic"/>
              </a:rPr>
              <a:t> Soc Trans (2021)</a:t>
            </a:r>
            <a:endParaRPr dirty="0"/>
          </a:p>
        </p:txBody>
      </p:sp>
    </p:spTree>
    <p:extLst>
      <p:ext uri="{BB962C8B-B14F-4D97-AF65-F5344CB8AC3E}">
        <p14:creationId xmlns:p14="http://schemas.microsoft.com/office/powerpoint/2010/main" val="307564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9"/>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1"/>
                                          </p:stCondLst>
                                        </p:cTn>
                                        <p:tgtEl>
                                          <p:spTgt spid="252"/>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2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12"/>
          <p:cNvSpPr txBox="1">
            <a:spLocks noGrp="1"/>
          </p:cNvSpPr>
          <p:nvPr>
            <p:ph type="title"/>
          </p:nvPr>
        </p:nvSpPr>
        <p:spPr>
          <a:xfrm>
            <a:off x="0" y="0"/>
            <a:ext cx="9889067"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3) Genome editing with Transposases/Recombinases</a:t>
            </a:r>
            <a:endParaRPr dirty="0"/>
          </a:p>
        </p:txBody>
      </p:sp>
      <p:sp>
        <p:nvSpPr>
          <p:cNvPr id="266" name="Google Shape;266;p12"/>
          <p:cNvSpPr txBox="1">
            <a:spLocks noGrp="1"/>
          </p:cNvSpPr>
          <p:nvPr>
            <p:ph type="body" idx="1"/>
          </p:nvPr>
        </p:nvSpPr>
        <p:spPr>
          <a:xfrm>
            <a:off x="4944533" y="1397000"/>
            <a:ext cx="6632576" cy="1143001"/>
          </a:xfrm>
          <a:prstGeom prst="rect">
            <a:avLst/>
          </a:prstGeom>
          <a:solidFill>
            <a:schemeClr val="accent3">
              <a:lumMod val="20000"/>
              <a:lumOff val="80000"/>
            </a:schemeClr>
          </a:solid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dirty="0"/>
              <a:t>Promising for large insertions (&gt; 30 bp) for both in </a:t>
            </a:r>
            <a:r>
              <a:rPr lang="en-US" i="1" dirty="0"/>
              <a:t>in-vitro</a:t>
            </a:r>
            <a:r>
              <a:rPr lang="en-US" dirty="0"/>
              <a:t> and in a bacterial system however its use in an animal cells or </a:t>
            </a:r>
            <a:r>
              <a:rPr lang="en-US" i="1" dirty="0"/>
              <a:t>in-vivo</a:t>
            </a:r>
            <a:r>
              <a:rPr lang="en-US" dirty="0"/>
              <a:t> are yet to be determined. </a:t>
            </a:r>
            <a:endParaRPr dirty="0"/>
          </a:p>
        </p:txBody>
      </p:sp>
      <p:pic>
        <p:nvPicPr>
          <p:cNvPr id="267" name="Google Shape;267;p12" descr="Diagram&#10;&#10;Description automatically generated"/>
          <p:cNvPicPr preferRelativeResize="0"/>
          <p:nvPr/>
        </p:nvPicPr>
        <p:blipFill rotWithShape="1">
          <a:blip r:embed="rId3">
            <a:alphaModFix/>
          </a:blip>
          <a:srcRect/>
          <a:stretch/>
        </p:blipFill>
        <p:spPr>
          <a:xfrm>
            <a:off x="98426" y="1166449"/>
            <a:ext cx="4721860" cy="40933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13"/>
          <p:cNvSpPr txBox="1">
            <a:spLocks noGrp="1"/>
          </p:cNvSpPr>
          <p:nvPr>
            <p:ph type="title"/>
          </p:nvPr>
        </p:nvSpPr>
        <p:spPr>
          <a:xfrm>
            <a:off x="0" y="0"/>
            <a:ext cx="9889067"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4) Genome editing with Prime Editors (PEs) </a:t>
            </a:r>
            <a:endParaRPr dirty="0"/>
          </a:p>
        </p:txBody>
      </p:sp>
      <p:pic>
        <p:nvPicPr>
          <p:cNvPr id="274" name="Google Shape;274;p13" descr="Diagram&#10;&#10;Description automatically generated"/>
          <p:cNvPicPr preferRelativeResize="0">
            <a:picLocks noGrp="1"/>
          </p:cNvPicPr>
          <p:nvPr>
            <p:ph type="body" idx="1"/>
          </p:nvPr>
        </p:nvPicPr>
        <p:blipFill rotWithShape="1">
          <a:blip r:embed="rId3">
            <a:alphaModFix/>
          </a:blip>
          <a:srcRect/>
          <a:stretch/>
        </p:blipFill>
        <p:spPr>
          <a:xfrm>
            <a:off x="22590" y="977900"/>
            <a:ext cx="4612910" cy="4392498"/>
          </a:xfrm>
          <a:prstGeom prst="rect">
            <a:avLst/>
          </a:prstGeom>
          <a:noFill/>
          <a:ln>
            <a:noFill/>
          </a:ln>
        </p:spPr>
      </p:pic>
      <p:sp>
        <p:nvSpPr>
          <p:cNvPr id="275" name="Google Shape;275;p13"/>
          <p:cNvSpPr txBox="1"/>
          <p:nvPr/>
        </p:nvSpPr>
        <p:spPr>
          <a:xfrm>
            <a:off x="4635500" y="1324204"/>
            <a:ext cx="7277100" cy="1143000"/>
          </a:xfrm>
          <a:prstGeom prst="rect">
            <a:avLst/>
          </a:prstGeom>
          <a:solidFill>
            <a:schemeClr val="accent3">
              <a:lumMod val="20000"/>
              <a:lumOff val="80000"/>
            </a:schemeClr>
          </a:solidFill>
          <a:ln>
            <a:noFill/>
          </a:ln>
        </p:spPr>
        <p:txBody>
          <a:bodyPr spcFirstLastPara="1" wrap="square" lIns="91425" tIns="45700" rIns="91425" bIns="45700" anchor="t" anchorCtr="0">
            <a:noAutofit/>
          </a:bodyPr>
          <a:lstStyle/>
          <a:p>
            <a:pPr marR="0" lvl="0" algn="l" rtl="0">
              <a:spcBef>
                <a:spcPts val="0"/>
              </a:spcBef>
              <a:spcAft>
                <a:spcPts val="0"/>
              </a:spcAft>
              <a:buClr>
                <a:schemeClr val="dk1"/>
              </a:buClr>
              <a:buSzPts val="2000"/>
            </a:pPr>
            <a:r>
              <a:rPr lang="en-US" sz="2000" b="0" i="0" dirty="0">
                <a:solidFill>
                  <a:schemeClr val="dk1"/>
                </a:solidFill>
                <a:latin typeface="Century Gothic"/>
                <a:ea typeface="Century Gothic"/>
                <a:cs typeface="Century Gothic"/>
                <a:sym typeface="Century Gothic"/>
              </a:rPr>
              <a:t>Can perform all possible transition and transversion mutations, targeted insertions and deletions in human cells without introducing DNA double stranded breaks. </a:t>
            </a:r>
            <a:endParaRPr sz="2000" b="0" i="0" dirty="0">
              <a:solidFill>
                <a:schemeClr val="dk1"/>
              </a:solidFill>
              <a:latin typeface="Century Gothic"/>
              <a:ea typeface="Century Gothic"/>
              <a:cs typeface="Century Gothic"/>
              <a:sym typeface="Century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14"/>
          <p:cNvSpPr txBox="1">
            <a:spLocks noGrp="1"/>
          </p:cNvSpPr>
          <p:nvPr>
            <p:ph type="title"/>
          </p:nvPr>
        </p:nvSpPr>
        <p:spPr>
          <a:xfrm>
            <a:off x="0" y="0"/>
            <a:ext cx="9889067"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200"/>
              <a:t>Part I summary: Overview of genome editing strategies and agents</a:t>
            </a:r>
            <a:endParaRPr sz="2200"/>
          </a:p>
        </p:txBody>
      </p:sp>
      <p:pic>
        <p:nvPicPr>
          <p:cNvPr id="282" name="Google Shape;282;p14" descr="Chart&#10;&#10;Description automatically generated"/>
          <p:cNvPicPr preferRelativeResize="0">
            <a:picLocks noGrp="1"/>
          </p:cNvPicPr>
          <p:nvPr>
            <p:ph type="body" idx="1"/>
          </p:nvPr>
        </p:nvPicPr>
        <p:blipFill rotWithShape="1">
          <a:blip r:embed="rId3">
            <a:alphaModFix/>
          </a:blip>
          <a:srcRect/>
          <a:stretch/>
        </p:blipFill>
        <p:spPr>
          <a:xfrm>
            <a:off x="2564189" y="848753"/>
            <a:ext cx="7324878" cy="6009247"/>
          </a:xfrm>
          <a:prstGeom prst="rect">
            <a:avLst/>
          </a:prstGeom>
          <a:noFill/>
          <a:ln>
            <a:noFill/>
          </a:ln>
        </p:spPr>
      </p:pic>
      <p:sp>
        <p:nvSpPr>
          <p:cNvPr id="283" name="Google Shape;283;p14"/>
          <p:cNvSpPr txBox="1"/>
          <p:nvPr/>
        </p:nvSpPr>
        <p:spPr>
          <a:xfrm>
            <a:off x="77821" y="6479963"/>
            <a:ext cx="4007796" cy="215444"/>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n-US" sz="800">
                <a:solidFill>
                  <a:schemeClr val="dk1"/>
                </a:solidFill>
                <a:latin typeface="Century Gothic"/>
                <a:ea typeface="Century Gothic"/>
                <a:cs typeface="Century Gothic"/>
                <a:sym typeface="Century Gothic"/>
              </a:rPr>
              <a:t>Anzalone et al. (2020) – Nat Biotechnol.</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txBox="1">
            <a:spLocks noGrp="1"/>
          </p:cNvSpPr>
          <p:nvPr>
            <p:ph type="title"/>
          </p:nvPr>
        </p:nvSpPr>
        <p:spPr>
          <a:xfrm>
            <a:off x="0" y="0"/>
            <a:ext cx="9889067" cy="1143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US" dirty="0"/>
              <a:t>Outline</a:t>
            </a:r>
            <a:endParaRPr dirty="0"/>
          </a:p>
        </p:txBody>
      </p:sp>
      <p:grpSp>
        <p:nvGrpSpPr>
          <p:cNvPr id="93" name="Google Shape;93;p2"/>
          <p:cNvGrpSpPr/>
          <p:nvPr/>
        </p:nvGrpSpPr>
        <p:grpSpPr>
          <a:xfrm>
            <a:off x="142874" y="1305657"/>
            <a:ext cx="11639608" cy="4951974"/>
            <a:chOff x="0" y="2056"/>
            <a:chExt cx="11639608" cy="4951974"/>
          </a:xfrm>
        </p:grpSpPr>
        <p:sp>
          <p:nvSpPr>
            <p:cNvPr id="94" name="Google Shape;94;p2"/>
            <p:cNvSpPr/>
            <p:nvPr/>
          </p:nvSpPr>
          <p:spPr>
            <a:xfrm>
              <a:off x="0" y="2056"/>
              <a:ext cx="11597569" cy="1042520"/>
            </a:xfrm>
            <a:prstGeom prst="roundRect">
              <a:avLst>
                <a:gd name="adj" fmla="val 10000"/>
              </a:avLst>
            </a:prstGeom>
            <a:solidFill>
              <a:srgbClr val="CEDF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entury Gothic" panose="020B0502020202020204" pitchFamily="34" charset="0"/>
              </a:endParaRPr>
            </a:p>
          </p:txBody>
        </p:sp>
        <p:sp>
          <p:nvSpPr>
            <p:cNvPr id="96" name="Google Shape;96;p2"/>
            <p:cNvSpPr/>
            <p:nvPr/>
          </p:nvSpPr>
          <p:spPr>
            <a:xfrm>
              <a:off x="1204111" y="2056"/>
              <a:ext cx="10393457" cy="104252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entury Gothic" panose="020B0502020202020204" pitchFamily="34" charset="0"/>
              </a:endParaRPr>
            </a:p>
          </p:txBody>
        </p:sp>
        <p:sp>
          <p:nvSpPr>
            <p:cNvPr id="97" name="Google Shape;97;p2"/>
            <p:cNvSpPr txBox="1"/>
            <p:nvPr/>
          </p:nvSpPr>
          <p:spPr>
            <a:xfrm>
              <a:off x="1204111" y="2056"/>
              <a:ext cx="10393457" cy="1042520"/>
            </a:xfrm>
            <a:prstGeom prst="rect">
              <a:avLst/>
            </a:prstGeom>
            <a:noFill/>
            <a:ln>
              <a:noFill/>
            </a:ln>
          </p:spPr>
          <p:txBody>
            <a:bodyPr spcFirstLastPara="1" wrap="square" lIns="110325" tIns="110325" rIns="110325" bIns="110325" anchor="ctr" anchorCtr="0">
              <a:noAutofit/>
            </a:bodyPr>
            <a:lstStyle/>
            <a:p>
              <a:pPr marL="0" marR="0" lvl="0" indent="0" algn="l" rtl="0">
                <a:lnSpc>
                  <a:spcPct val="100000"/>
                </a:lnSpc>
                <a:spcBef>
                  <a:spcPts val="0"/>
                </a:spcBef>
                <a:spcAft>
                  <a:spcPts val="0"/>
                </a:spcAft>
                <a:buClr>
                  <a:schemeClr val="dk1"/>
                </a:buClr>
                <a:buSzPts val="2200"/>
                <a:buFont typeface="Times"/>
                <a:buNone/>
              </a:pPr>
              <a:r>
                <a:rPr lang="en-US" sz="2200" b="0" i="0" u="none" strike="noStrike" cap="none" dirty="0">
                  <a:solidFill>
                    <a:schemeClr val="dk1"/>
                  </a:solidFill>
                  <a:latin typeface="Century Gothic" panose="020B0502020202020204" pitchFamily="34" charset="0"/>
                  <a:ea typeface="Times"/>
                  <a:cs typeface="Times"/>
                  <a:sym typeface="Times"/>
                </a:rPr>
                <a:t>Part I: Mechanisms of CRISPR/Cas-based systems</a:t>
              </a:r>
              <a:endParaRPr dirty="0">
                <a:latin typeface="Century Gothic" panose="020B0502020202020204" pitchFamily="34" charset="0"/>
              </a:endParaRPr>
            </a:p>
          </p:txBody>
        </p:sp>
        <p:sp>
          <p:nvSpPr>
            <p:cNvPr id="98" name="Google Shape;98;p2"/>
            <p:cNvSpPr/>
            <p:nvPr/>
          </p:nvSpPr>
          <p:spPr>
            <a:xfrm>
              <a:off x="0" y="1305208"/>
              <a:ext cx="11597569" cy="1042520"/>
            </a:xfrm>
            <a:prstGeom prst="roundRect">
              <a:avLst>
                <a:gd name="adj" fmla="val 10000"/>
              </a:avLst>
            </a:prstGeom>
            <a:solidFill>
              <a:srgbClr val="CEDF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entury Gothic" panose="020B0502020202020204" pitchFamily="34" charset="0"/>
              </a:endParaRPr>
            </a:p>
          </p:txBody>
        </p:sp>
        <p:sp>
          <p:nvSpPr>
            <p:cNvPr id="99" name="Google Shape;99;p2"/>
            <p:cNvSpPr/>
            <p:nvPr/>
          </p:nvSpPr>
          <p:spPr>
            <a:xfrm>
              <a:off x="315362" y="1539775"/>
              <a:ext cx="573386" cy="573386"/>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entury Gothic" panose="020B0502020202020204" pitchFamily="34" charset="0"/>
              </a:endParaRPr>
            </a:p>
          </p:txBody>
        </p:sp>
        <p:sp>
          <p:nvSpPr>
            <p:cNvPr id="100" name="Google Shape;100;p2"/>
            <p:cNvSpPr/>
            <p:nvPr/>
          </p:nvSpPr>
          <p:spPr>
            <a:xfrm>
              <a:off x="1204111" y="1305208"/>
              <a:ext cx="5218906" cy="104252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entury Gothic" panose="020B0502020202020204" pitchFamily="34" charset="0"/>
              </a:endParaRPr>
            </a:p>
          </p:txBody>
        </p:sp>
        <p:sp>
          <p:nvSpPr>
            <p:cNvPr id="101" name="Google Shape;101;p2"/>
            <p:cNvSpPr txBox="1"/>
            <p:nvPr/>
          </p:nvSpPr>
          <p:spPr>
            <a:xfrm>
              <a:off x="1204110" y="1305208"/>
              <a:ext cx="5915663" cy="1042520"/>
            </a:xfrm>
            <a:prstGeom prst="rect">
              <a:avLst/>
            </a:prstGeom>
            <a:noFill/>
            <a:ln>
              <a:noFill/>
            </a:ln>
          </p:spPr>
          <p:txBody>
            <a:bodyPr spcFirstLastPara="1" wrap="square" lIns="110325" tIns="110325" rIns="110325" bIns="110325" anchor="ctr" anchorCtr="0">
              <a:noAutofit/>
            </a:bodyPr>
            <a:lstStyle/>
            <a:p>
              <a:pPr marL="0" marR="0" lvl="0" indent="0" algn="l" rtl="0">
                <a:lnSpc>
                  <a:spcPct val="100000"/>
                </a:lnSpc>
                <a:spcBef>
                  <a:spcPts val="0"/>
                </a:spcBef>
                <a:spcAft>
                  <a:spcPts val="0"/>
                </a:spcAft>
                <a:buClr>
                  <a:schemeClr val="dk1"/>
                </a:buClr>
                <a:buSzPts val="2200"/>
                <a:buFont typeface="Times"/>
                <a:buNone/>
              </a:pPr>
              <a:r>
                <a:rPr lang="en-US" sz="2200" b="0" i="0" u="none" strike="noStrike" cap="none" dirty="0">
                  <a:solidFill>
                    <a:schemeClr val="dk1"/>
                  </a:solidFill>
                  <a:latin typeface="Century Gothic" panose="020B0502020202020204" pitchFamily="34" charset="0"/>
                  <a:ea typeface="Times"/>
                  <a:cs typeface="Times"/>
                  <a:sym typeface="Times"/>
                </a:rPr>
                <a:t>Part II: Developing a CRISPR/Cas screen</a:t>
              </a:r>
              <a:endParaRPr dirty="0">
                <a:latin typeface="Century Gothic" panose="020B0502020202020204" pitchFamily="34" charset="0"/>
              </a:endParaRPr>
            </a:p>
          </p:txBody>
        </p:sp>
        <p:sp>
          <p:nvSpPr>
            <p:cNvPr id="102" name="Google Shape;102;p2"/>
            <p:cNvSpPr/>
            <p:nvPr/>
          </p:nvSpPr>
          <p:spPr>
            <a:xfrm>
              <a:off x="6423017" y="1305208"/>
              <a:ext cx="5174551" cy="104252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entury Gothic" panose="020B0502020202020204" pitchFamily="34" charset="0"/>
              </a:endParaRPr>
            </a:p>
          </p:txBody>
        </p:sp>
        <p:sp>
          <p:nvSpPr>
            <p:cNvPr id="103" name="Google Shape;103;p2"/>
            <p:cNvSpPr txBox="1"/>
            <p:nvPr/>
          </p:nvSpPr>
          <p:spPr>
            <a:xfrm>
              <a:off x="6751912" y="1326228"/>
              <a:ext cx="4887696" cy="1042520"/>
            </a:xfrm>
            <a:prstGeom prst="rect">
              <a:avLst/>
            </a:prstGeom>
            <a:noFill/>
            <a:ln>
              <a:noFill/>
            </a:ln>
          </p:spPr>
          <p:txBody>
            <a:bodyPr spcFirstLastPara="1" wrap="square" lIns="110325" tIns="110325" rIns="110325" bIns="110325" anchor="ctr" anchorCtr="0">
              <a:noAutofit/>
            </a:bodyPr>
            <a:lstStyle/>
            <a:p>
              <a:pPr marL="0" marR="0" lvl="0" indent="0" algn="l" rtl="0">
                <a:lnSpc>
                  <a:spcPct val="100000"/>
                </a:lnSpc>
                <a:spcBef>
                  <a:spcPts val="0"/>
                </a:spcBef>
                <a:spcAft>
                  <a:spcPts val="0"/>
                </a:spcAft>
                <a:buClr>
                  <a:schemeClr val="dk1"/>
                </a:buClr>
                <a:buSzPts val="1500"/>
                <a:buFont typeface="Times"/>
                <a:buNone/>
              </a:pPr>
              <a:r>
                <a:rPr lang="en-US" i="0" u="none" strike="noStrike" cap="none" dirty="0">
                  <a:solidFill>
                    <a:schemeClr val="dk1"/>
                  </a:solidFill>
                  <a:latin typeface="Century Gothic" panose="020B0502020202020204" pitchFamily="34" charset="0"/>
                  <a:ea typeface="Times"/>
                  <a:cs typeface="Times"/>
                  <a:sym typeface="Times"/>
                </a:rPr>
                <a:t>Workflow for designing  and executing CRISPR screens</a:t>
              </a:r>
              <a:endParaRPr dirty="0">
                <a:latin typeface="Century Gothic" panose="020B0502020202020204" pitchFamily="34" charset="0"/>
              </a:endParaRPr>
            </a:p>
            <a:p>
              <a:pPr marL="0" marR="0" lvl="0" indent="0" algn="l" rtl="0">
                <a:lnSpc>
                  <a:spcPct val="100000"/>
                </a:lnSpc>
                <a:spcBef>
                  <a:spcPts val="525"/>
                </a:spcBef>
                <a:spcAft>
                  <a:spcPts val="0"/>
                </a:spcAft>
                <a:buClr>
                  <a:schemeClr val="dk1"/>
                </a:buClr>
                <a:buSzPts val="1500"/>
                <a:buFont typeface="Times"/>
                <a:buNone/>
              </a:pPr>
              <a:r>
                <a:rPr lang="en-US" i="0" u="none" strike="noStrike" cap="none" dirty="0">
                  <a:solidFill>
                    <a:schemeClr val="dk1"/>
                  </a:solidFill>
                  <a:latin typeface="Century Gothic" panose="020B0502020202020204" pitchFamily="34" charset="0"/>
                  <a:ea typeface="Times"/>
                  <a:cs typeface="Times"/>
                  <a:sym typeface="Times"/>
                </a:rPr>
                <a:t>Workflow for analyzing NGS data from CRISPR screens</a:t>
              </a:r>
              <a:endParaRPr dirty="0">
                <a:latin typeface="Century Gothic" panose="020B0502020202020204" pitchFamily="34" charset="0"/>
              </a:endParaRPr>
            </a:p>
          </p:txBody>
        </p:sp>
        <p:sp>
          <p:nvSpPr>
            <p:cNvPr id="104" name="Google Shape;104;p2"/>
            <p:cNvSpPr/>
            <p:nvPr/>
          </p:nvSpPr>
          <p:spPr>
            <a:xfrm>
              <a:off x="0" y="2608359"/>
              <a:ext cx="11597569" cy="1042520"/>
            </a:xfrm>
            <a:prstGeom prst="roundRect">
              <a:avLst>
                <a:gd name="adj" fmla="val 10000"/>
              </a:avLst>
            </a:prstGeom>
            <a:solidFill>
              <a:srgbClr val="CEDF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entury Gothic" panose="020B0502020202020204" pitchFamily="34" charset="0"/>
              </a:endParaRPr>
            </a:p>
          </p:txBody>
        </p:sp>
        <p:sp>
          <p:nvSpPr>
            <p:cNvPr id="105" name="Google Shape;105;p2"/>
            <p:cNvSpPr/>
            <p:nvPr/>
          </p:nvSpPr>
          <p:spPr>
            <a:xfrm>
              <a:off x="315362" y="2842926"/>
              <a:ext cx="573386" cy="573386"/>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entury Gothic" panose="020B0502020202020204" pitchFamily="34" charset="0"/>
              </a:endParaRPr>
            </a:p>
          </p:txBody>
        </p:sp>
        <p:sp>
          <p:nvSpPr>
            <p:cNvPr id="106" name="Google Shape;106;p2"/>
            <p:cNvSpPr/>
            <p:nvPr/>
          </p:nvSpPr>
          <p:spPr>
            <a:xfrm>
              <a:off x="1204111" y="2608359"/>
              <a:ext cx="10393457" cy="104252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entury Gothic" panose="020B0502020202020204" pitchFamily="34" charset="0"/>
              </a:endParaRPr>
            </a:p>
          </p:txBody>
        </p:sp>
        <p:sp>
          <p:nvSpPr>
            <p:cNvPr id="107" name="Google Shape;107;p2"/>
            <p:cNvSpPr txBox="1"/>
            <p:nvPr/>
          </p:nvSpPr>
          <p:spPr>
            <a:xfrm>
              <a:off x="1204111" y="2608359"/>
              <a:ext cx="10393457" cy="1042520"/>
            </a:xfrm>
            <a:prstGeom prst="rect">
              <a:avLst/>
            </a:prstGeom>
            <a:noFill/>
            <a:ln>
              <a:noFill/>
            </a:ln>
          </p:spPr>
          <p:txBody>
            <a:bodyPr spcFirstLastPara="1" wrap="square" lIns="110325" tIns="110325" rIns="110325" bIns="110325" anchor="ctr" anchorCtr="0">
              <a:noAutofit/>
            </a:bodyPr>
            <a:lstStyle/>
            <a:p>
              <a:pPr marL="0" marR="0" lvl="0" indent="0" algn="l" rtl="0">
                <a:lnSpc>
                  <a:spcPct val="100000"/>
                </a:lnSpc>
                <a:spcBef>
                  <a:spcPts val="0"/>
                </a:spcBef>
                <a:spcAft>
                  <a:spcPts val="0"/>
                </a:spcAft>
                <a:buClr>
                  <a:schemeClr val="dk1"/>
                </a:buClr>
                <a:buSzPts val="2200"/>
                <a:buFont typeface="Times"/>
                <a:buNone/>
              </a:pPr>
              <a:r>
                <a:rPr lang="en-US" sz="2200" b="0" i="0" u="none" strike="noStrike" cap="none" dirty="0">
                  <a:solidFill>
                    <a:schemeClr val="dk1"/>
                  </a:solidFill>
                  <a:latin typeface="Century Gothic" panose="020B0502020202020204" pitchFamily="34" charset="0"/>
                  <a:ea typeface="Times"/>
                  <a:cs typeface="Times"/>
                  <a:sym typeface="Times"/>
                </a:rPr>
                <a:t>Part III: Example CRISPR analysis with edgeR and </a:t>
              </a:r>
              <a:r>
                <a:rPr lang="en-US" sz="2200" b="0" i="0" u="none" strike="noStrike" cap="none" dirty="0" err="1">
                  <a:solidFill>
                    <a:schemeClr val="dk1"/>
                  </a:solidFill>
                  <a:latin typeface="Century Gothic" panose="020B0502020202020204" pitchFamily="34" charset="0"/>
                  <a:ea typeface="Times"/>
                  <a:cs typeface="Times"/>
                  <a:sym typeface="Times"/>
                </a:rPr>
                <a:t>MAGeCK</a:t>
              </a:r>
              <a:endParaRPr dirty="0">
                <a:latin typeface="Century Gothic" panose="020B0502020202020204" pitchFamily="34" charset="0"/>
              </a:endParaRPr>
            </a:p>
          </p:txBody>
        </p:sp>
        <p:sp>
          <p:nvSpPr>
            <p:cNvPr id="110" name="Google Shape;110;p2"/>
            <p:cNvSpPr/>
            <p:nvPr/>
          </p:nvSpPr>
          <p:spPr>
            <a:xfrm>
              <a:off x="1204111" y="3911510"/>
              <a:ext cx="5218906" cy="104252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entury Gothic" panose="020B0502020202020204" pitchFamily="34" charset="0"/>
              </a:endParaRPr>
            </a:p>
          </p:txBody>
        </p:sp>
        <p:sp>
          <p:nvSpPr>
            <p:cNvPr id="112" name="Google Shape;112;p2"/>
            <p:cNvSpPr/>
            <p:nvPr/>
          </p:nvSpPr>
          <p:spPr>
            <a:xfrm>
              <a:off x="6423017" y="3911510"/>
              <a:ext cx="5174551" cy="104252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entury Gothic" panose="020B0502020202020204" pitchFamily="34" charset="0"/>
              </a:endParaRPr>
            </a:p>
          </p:txBody>
        </p:sp>
      </p:grpSp>
      <p:pic>
        <p:nvPicPr>
          <p:cNvPr id="114" name="Google Shape;114;p2" descr="DNA with solid fill"/>
          <p:cNvPicPr preferRelativeResize="0"/>
          <p:nvPr/>
        </p:nvPicPr>
        <p:blipFill rotWithShape="1">
          <a:blip r:embed="rId5">
            <a:alphaModFix/>
          </a:blip>
          <a:srcRect/>
          <a:stretch/>
        </p:blipFill>
        <p:spPr>
          <a:xfrm>
            <a:off x="299157" y="1397000"/>
            <a:ext cx="825500" cy="825500"/>
          </a:xfrm>
          <a:prstGeom prst="rect">
            <a:avLst/>
          </a:prstGeom>
          <a:noFill/>
          <a:ln>
            <a:noFill/>
          </a:ln>
        </p:spPr>
      </p:pic>
      <p:sp>
        <p:nvSpPr>
          <p:cNvPr id="2" name="Google Shape;143;p3">
            <a:extLst>
              <a:ext uri="{FF2B5EF4-FFF2-40B4-BE49-F238E27FC236}">
                <a16:creationId xmlns:a16="http://schemas.microsoft.com/office/drawing/2014/main" id="{9CA18C74-3CB0-916B-CC7D-7867A086A1C5}"/>
              </a:ext>
            </a:extLst>
          </p:cNvPr>
          <p:cNvSpPr/>
          <p:nvPr/>
        </p:nvSpPr>
        <p:spPr>
          <a:xfrm>
            <a:off x="84136" y="1231316"/>
            <a:ext cx="11715043" cy="1351429"/>
          </a:xfrm>
          <a:prstGeom prst="rect">
            <a:avLst/>
          </a:prstGeom>
          <a:solidFill>
            <a:schemeClr val="lt1">
              <a:alpha val="76862"/>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rgbClr val="000000"/>
              </a:solidFill>
              <a:latin typeface="Times"/>
              <a:ea typeface="Times"/>
              <a:cs typeface="Times"/>
              <a:sym typeface="Times"/>
            </a:endParaRPr>
          </a:p>
        </p:txBody>
      </p:sp>
      <p:sp>
        <p:nvSpPr>
          <p:cNvPr id="3" name="Google Shape;143;p3">
            <a:extLst>
              <a:ext uri="{FF2B5EF4-FFF2-40B4-BE49-F238E27FC236}">
                <a16:creationId xmlns:a16="http://schemas.microsoft.com/office/drawing/2014/main" id="{6E9A6EEA-3A71-BB15-EB5C-76B25F9A1B31}"/>
              </a:ext>
            </a:extLst>
          </p:cNvPr>
          <p:cNvSpPr/>
          <p:nvPr/>
        </p:nvSpPr>
        <p:spPr>
          <a:xfrm>
            <a:off x="121365" y="3780969"/>
            <a:ext cx="11715043" cy="1351429"/>
          </a:xfrm>
          <a:prstGeom prst="rect">
            <a:avLst/>
          </a:prstGeom>
          <a:solidFill>
            <a:schemeClr val="lt1">
              <a:alpha val="76862"/>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rgbClr val="000000"/>
              </a:solidFill>
              <a:latin typeface="Times"/>
              <a:ea typeface="Times"/>
              <a:cs typeface="Times"/>
              <a:sym typeface="Times"/>
            </a:endParaRPr>
          </a:p>
        </p:txBody>
      </p:sp>
    </p:spTree>
    <p:extLst>
      <p:ext uri="{BB962C8B-B14F-4D97-AF65-F5344CB8AC3E}">
        <p14:creationId xmlns:p14="http://schemas.microsoft.com/office/powerpoint/2010/main" val="1585988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16"/>
          <p:cNvSpPr/>
          <p:nvPr/>
        </p:nvSpPr>
        <p:spPr>
          <a:xfrm>
            <a:off x="142875" y="3945811"/>
            <a:ext cx="11730038" cy="2799110"/>
          </a:xfrm>
          <a:prstGeom prst="rect">
            <a:avLst/>
          </a:prstGeom>
          <a:solidFill>
            <a:srgbClr val="CDE0F2">
              <a:alpha val="34901"/>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rgbClr val="000000"/>
              </a:solidFill>
              <a:latin typeface="Times"/>
              <a:ea typeface="Times"/>
              <a:cs typeface="Times"/>
              <a:sym typeface="Times"/>
            </a:endParaRPr>
          </a:p>
        </p:txBody>
      </p:sp>
      <p:sp>
        <p:nvSpPr>
          <p:cNvPr id="320" name="Google Shape;320;p16"/>
          <p:cNvSpPr txBox="1">
            <a:spLocks noGrp="1"/>
          </p:cNvSpPr>
          <p:nvPr>
            <p:ph type="title"/>
          </p:nvPr>
        </p:nvSpPr>
        <p:spPr>
          <a:xfrm>
            <a:off x="0" y="12408"/>
            <a:ext cx="9889067"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Developing a CRISPR screen: Design, execute and analyze</a:t>
            </a:r>
            <a:endParaRPr/>
          </a:p>
        </p:txBody>
      </p:sp>
      <p:sp>
        <p:nvSpPr>
          <p:cNvPr id="321" name="Google Shape;321;p16"/>
          <p:cNvSpPr/>
          <p:nvPr/>
        </p:nvSpPr>
        <p:spPr>
          <a:xfrm>
            <a:off x="330633" y="4465674"/>
            <a:ext cx="3494315" cy="2073729"/>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rgbClr val="000000"/>
              </a:solidFill>
              <a:latin typeface="Times"/>
              <a:ea typeface="Times"/>
              <a:cs typeface="Times"/>
              <a:sym typeface="Times"/>
            </a:endParaRPr>
          </a:p>
        </p:txBody>
      </p:sp>
      <p:sp>
        <p:nvSpPr>
          <p:cNvPr id="322" name="Google Shape;322;p16"/>
          <p:cNvSpPr txBox="1"/>
          <p:nvPr/>
        </p:nvSpPr>
        <p:spPr>
          <a:xfrm>
            <a:off x="589169" y="6226102"/>
            <a:ext cx="1811977" cy="276999"/>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n-US" sz="1200">
                <a:solidFill>
                  <a:schemeClr val="dk1"/>
                </a:solidFill>
                <a:latin typeface="Century Gothic"/>
                <a:ea typeface="Century Gothic"/>
                <a:cs typeface="Century Gothic"/>
                <a:sym typeface="Century Gothic"/>
              </a:rPr>
              <a:t>Next-gen sequencing</a:t>
            </a:r>
            <a:endParaRPr/>
          </a:p>
        </p:txBody>
      </p:sp>
      <p:sp>
        <p:nvSpPr>
          <p:cNvPr id="323" name="Google Shape;323;p16"/>
          <p:cNvSpPr txBox="1"/>
          <p:nvPr/>
        </p:nvSpPr>
        <p:spPr>
          <a:xfrm>
            <a:off x="2441682" y="6213934"/>
            <a:ext cx="1165266" cy="276999"/>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200">
                <a:solidFill>
                  <a:schemeClr val="dk1"/>
                </a:solidFill>
                <a:latin typeface="Century Gothic"/>
                <a:ea typeface="Century Gothic"/>
                <a:cs typeface="Century Gothic"/>
                <a:sym typeface="Century Gothic"/>
              </a:rPr>
              <a:t>FASTQ files</a:t>
            </a:r>
            <a:endParaRPr/>
          </a:p>
        </p:txBody>
      </p:sp>
      <p:sp>
        <p:nvSpPr>
          <p:cNvPr id="324" name="Google Shape;324;p16"/>
          <p:cNvSpPr/>
          <p:nvPr/>
        </p:nvSpPr>
        <p:spPr>
          <a:xfrm>
            <a:off x="4192112" y="4465675"/>
            <a:ext cx="3494315" cy="2073729"/>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rgbClr val="000000"/>
              </a:solidFill>
              <a:latin typeface="Times"/>
              <a:ea typeface="Times"/>
              <a:cs typeface="Times"/>
              <a:sym typeface="Times"/>
            </a:endParaRPr>
          </a:p>
        </p:txBody>
      </p:sp>
      <p:sp>
        <p:nvSpPr>
          <p:cNvPr id="325" name="Google Shape;325;p16"/>
          <p:cNvSpPr/>
          <p:nvPr/>
        </p:nvSpPr>
        <p:spPr>
          <a:xfrm>
            <a:off x="8098894" y="4465675"/>
            <a:ext cx="3494315" cy="2073729"/>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rgbClr val="000000"/>
              </a:solidFill>
              <a:latin typeface="Times"/>
              <a:ea typeface="Times"/>
              <a:cs typeface="Times"/>
              <a:sym typeface="Times"/>
            </a:endParaRPr>
          </a:p>
        </p:txBody>
      </p:sp>
      <p:grpSp>
        <p:nvGrpSpPr>
          <p:cNvPr id="326" name="Google Shape;326;p16"/>
          <p:cNvGrpSpPr/>
          <p:nvPr/>
        </p:nvGrpSpPr>
        <p:grpSpPr>
          <a:xfrm>
            <a:off x="370169" y="4522184"/>
            <a:ext cx="372139" cy="369332"/>
            <a:chOff x="2116863" y="524675"/>
            <a:chExt cx="372139" cy="369332"/>
          </a:xfrm>
        </p:grpSpPr>
        <p:sp>
          <p:nvSpPr>
            <p:cNvPr id="327" name="Google Shape;327;p16"/>
            <p:cNvSpPr/>
            <p:nvPr/>
          </p:nvSpPr>
          <p:spPr>
            <a:xfrm>
              <a:off x="2116863" y="538354"/>
              <a:ext cx="372139" cy="350874"/>
            </a:xfrm>
            <a:prstGeom prst="ellipse">
              <a:avLst/>
            </a:prstGeom>
            <a:solidFill>
              <a:srgbClr val="9DC0E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1" i="0" u="none" strike="noStrike">
                <a:solidFill>
                  <a:srgbClr val="B1DEAD"/>
                </a:solidFill>
                <a:latin typeface="Times"/>
                <a:ea typeface="Times"/>
                <a:cs typeface="Times"/>
                <a:sym typeface="Times"/>
              </a:endParaRPr>
            </a:p>
          </p:txBody>
        </p:sp>
        <p:sp>
          <p:nvSpPr>
            <p:cNvPr id="328" name="Google Shape;328;p16"/>
            <p:cNvSpPr txBox="1"/>
            <p:nvPr/>
          </p:nvSpPr>
          <p:spPr>
            <a:xfrm>
              <a:off x="2186507" y="524675"/>
              <a:ext cx="244549" cy="369332"/>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800">
                  <a:solidFill>
                    <a:schemeClr val="dk1"/>
                  </a:solidFill>
                  <a:latin typeface="Century Gothic"/>
                  <a:ea typeface="Century Gothic"/>
                  <a:cs typeface="Century Gothic"/>
                  <a:sym typeface="Century Gothic"/>
                </a:rPr>
                <a:t>1</a:t>
              </a:r>
              <a:endParaRPr/>
            </a:p>
          </p:txBody>
        </p:sp>
      </p:grpSp>
      <p:sp>
        <p:nvSpPr>
          <p:cNvPr id="329" name="Google Shape;329;p16"/>
          <p:cNvSpPr txBox="1"/>
          <p:nvPr/>
        </p:nvSpPr>
        <p:spPr>
          <a:xfrm>
            <a:off x="719872" y="4548402"/>
            <a:ext cx="2916361" cy="276999"/>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n-US" sz="1200">
                <a:solidFill>
                  <a:schemeClr val="dk1"/>
                </a:solidFill>
                <a:latin typeface="Century Gothic"/>
                <a:ea typeface="Century Gothic"/>
                <a:cs typeface="Century Gothic"/>
                <a:sym typeface="Century Gothic"/>
              </a:rPr>
              <a:t>Obtaining raw read counts</a:t>
            </a:r>
            <a:endParaRPr/>
          </a:p>
        </p:txBody>
      </p:sp>
      <p:grpSp>
        <p:nvGrpSpPr>
          <p:cNvPr id="330" name="Google Shape;330;p16"/>
          <p:cNvGrpSpPr/>
          <p:nvPr/>
        </p:nvGrpSpPr>
        <p:grpSpPr>
          <a:xfrm>
            <a:off x="8134404" y="4514386"/>
            <a:ext cx="372139" cy="369332"/>
            <a:chOff x="2116863" y="524675"/>
            <a:chExt cx="372139" cy="369332"/>
          </a:xfrm>
        </p:grpSpPr>
        <p:sp>
          <p:nvSpPr>
            <p:cNvPr id="331" name="Google Shape;331;p16"/>
            <p:cNvSpPr/>
            <p:nvPr/>
          </p:nvSpPr>
          <p:spPr>
            <a:xfrm>
              <a:off x="2116863" y="538354"/>
              <a:ext cx="372139" cy="350874"/>
            </a:xfrm>
            <a:prstGeom prst="ellipse">
              <a:avLst/>
            </a:prstGeom>
            <a:solidFill>
              <a:srgbClr val="9DC0E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1" i="0" u="none" strike="noStrike">
                <a:solidFill>
                  <a:srgbClr val="B1DEAD"/>
                </a:solidFill>
                <a:latin typeface="Times"/>
                <a:ea typeface="Times"/>
                <a:cs typeface="Times"/>
                <a:sym typeface="Times"/>
              </a:endParaRPr>
            </a:p>
          </p:txBody>
        </p:sp>
        <p:sp>
          <p:nvSpPr>
            <p:cNvPr id="332" name="Google Shape;332;p16"/>
            <p:cNvSpPr txBox="1"/>
            <p:nvPr/>
          </p:nvSpPr>
          <p:spPr>
            <a:xfrm>
              <a:off x="2186507" y="524675"/>
              <a:ext cx="244549" cy="369332"/>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800">
                  <a:solidFill>
                    <a:schemeClr val="dk1"/>
                  </a:solidFill>
                  <a:latin typeface="Century Gothic"/>
                  <a:ea typeface="Century Gothic"/>
                  <a:cs typeface="Century Gothic"/>
                  <a:sym typeface="Century Gothic"/>
                </a:rPr>
                <a:t>3</a:t>
              </a:r>
              <a:endParaRPr/>
            </a:p>
          </p:txBody>
        </p:sp>
      </p:grpSp>
      <p:sp>
        <p:nvSpPr>
          <p:cNvPr id="333" name="Google Shape;333;p16"/>
          <p:cNvSpPr txBox="1"/>
          <p:nvPr/>
        </p:nvSpPr>
        <p:spPr>
          <a:xfrm>
            <a:off x="8561852" y="4534452"/>
            <a:ext cx="2916361" cy="276999"/>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n-US" sz="1200">
                <a:solidFill>
                  <a:schemeClr val="dk1"/>
                </a:solidFill>
                <a:latin typeface="Century Gothic"/>
                <a:ea typeface="Century Gothic"/>
                <a:cs typeface="Century Gothic"/>
                <a:sym typeface="Century Gothic"/>
              </a:rPr>
              <a:t>Identify the hit genes</a:t>
            </a:r>
            <a:endParaRPr/>
          </a:p>
        </p:txBody>
      </p:sp>
      <p:grpSp>
        <p:nvGrpSpPr>
          <p:cNvPr id="334" name="Google Shape;334;p16"/>
          <p:cNvGrpSpPr/>
          <p:nvPr/>
        </p:nvGrpSpPr>
        <p:grpSpPr>
          <a:xfrm>
            <a:off x="4265430" y="4519165"/>
            <a:ext cx="372139" cy="369332"/>
            <a:chOff x="2116863" y="524675"/>
            <a:chExt cx="372139" cy="369332"/>
          </a:xfrm>
        </p:grpSpPr>
        <p:sp>
          <p:nvSpPr>
            <p:cNvPr id="335" name="Google Shape;335;p16"/>
            <p:cNvSpPr/>
            <p:nvPr/>
          </p:nvSpPr>
          <p:spPr>
            <a:xfrm>
              <a:off x="2116863" y="538354"/>
              <a:ext cx="372139" cy="350874"/>
            </a:xfrm>
            <a:prstGeom prst="ellipse">
              <a:avLst/>
            </a:prstGeom>
            <a:solidFill>
              <a:srgbClr val="9DC0E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1" i="0" u="none" strike="noStrike">
                <a:solidFill>
                  <a:srgbClr val="B1DEAD"/>
                </a:solidFill>
                <a:latin typeface="Times"/>
                <a:ea typeface="Times"/>
                <a:cs typeface="Times"/>
                <a:sym typeface="Times"/>
              </a:endParaRPr>
            </a:p>
          </p:txBody>
        </p:sp>
        <p:sp>
          <p:nvSpPr>
            <p:cNvPr id="336" name="Google Shape;336;p16"/>
            <p:cNvSpPr txBox="1"/>
            <p:nvPr/>
          </p:nvSpPr>
          <p:spPr>
            <a:xfrm>
              <a:off x="2186507" y="524675"/>
              <a:ext cx="244549" cy="369332"/>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800">
                  <a:solidFill>
                    <a:schemeClr val="dk1"/>
                  </a:solidFill>
                  <a:latin typeface="Century Gothic"/>
                  <a:ea typeface="Century Gothic"/>
                  <a:cs typeface="Century Gothic"/>
                  <a:sym typeface="Century Gothic"/>
                </a:rPr>
                <a:t>2</a:t>
              </a:r>
              <a:endParaRPr/>
            </a:p>
          </p:txBody>
        </p:sp>
      </p:grpSp>
      <p:sp>
        <p:nvSpPr>
          <p:cNvPr id="337" name="Google Shape;337;p16"/>
          <p:cNvSpPr txBox="1"/>
          <p:nvPr/>
        </p:nvSpPr>
        <p:spPr>
          <a:xfrm>
            <a:off x="4637569" y="4532844"/>
            <a:ext cx="3024385" cy="276999"/>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n-US" sz="1200">
                <a:solidFill>
                  <a:schemeClr val="dk1"/>
                </a:solidFill>
                <a:latin typeface="Century Gothic"/>
                <a:ea typeface="Century Gothic"/>
                <a:cs typeface="Century Gothic"/>
                <a:sym typeface="Century Gothic"/>
              </a:rPr>
              <a:t>Pre-process the data</a:t>
            </a:r>
            <a:endParaRPr/>
          </a:p>
        </p:txBody>
      </p:sp>
      <p:pic>
        <p:nvPicPr>
          <p:cNvPr id="338" name="Google Shape;338;p16" descr="Icon&#10;&#10;Description automatically generated"/>
          <p:cNvPicPr preferRelativeResize="0">
            <a:picLocks noGrp="1"/>
          </p:cNvPicPr>
          <p:nvPr>
            <p:ph type="body" idx="1"/>
          </p:nvPr>
        </p:nvPicPr>
        <p:blipFill rotWithShape="1">
          <a:blip r:embed="rId3">
            <a:alphaModFix/>
          </a:blip>
          <a:srcRect/>
          <a:stretch/>
        </p:blipFill>
        <p:spPr>
          <a:xfrm>
            <a:off x="973405" y="5108438"/>
            <a:ext cx="1169205" cy="1028237"/>
          </a:xfrm>
          <a:prstGeom prst="rect">
            <a:avLst/>
          </a:prstGeom>
          <a:noFill/>
          <a:ln>
            <a:noFill/>
          </a:ln>
        </p:spPr>
      </p:pic>
      <p:pic>
        <p:nvPicPr>
          <p:cNvPr id="339" name="Google Shape;339;p16" descr="A picture containing graphical user interface&#10;&#10;Description automatically generated"/>
          <p:cNvPicPr preferRelativeResize="0"/>
          <p:nvPr/>
        </p:nvPicPr>
        <p:blipFill rotWithShape="1">
          <a:blip r:embed="rId4">
            <a:alphaModFix/>
          </a:blip>
          <a:srcRect/>
          <a:stretch/>
        </p:blipFill>
        <p:spPr>
          <a:xfrm>
            <a:off x="2441682" y="5213674"/>
            <a:ext cx="1231900" cy="846931"/>
          </a:xfrm>
          <a:prstGeom prst="rect">
            <a:avLst/>
          </a:prstGeom>
          <a:noFill/>
          <a:ln>
            <a:noFill/>
          </a:ln>
        </p:spPr>
      </p:pic>
      <p:pic>
        <p:nvPicPr>
          <p:cNvPr id="340" name="Google Shape;340;p16" descr="Chart, scatter chart&#10;&#10;Description automatically generated"/>
          <p:cNvPicPr preferRelativeResize="0"/>
          <p:nvPr/>
        </p:nvPicPr>
        <p:blipFill rotWithShape="1">
          <a:blip r:embed="rId5">
            <a:alphaModFix/>
          </a:blip>
          <a:srcRect/>
          <a:stretch/>
        </p:blipFill>
        <p:spPr>
          <a:xfrm>
            <a:off x="4512195" y="5084997"/>
            <a:ext cx="2930129" cy="1136173"/>
          </a:xfrm>
          <a:prstGeom prst="rect">
            <a:avLst/>
          </a:prstGeom>
          <a:noFill/>
          <a:ln>
            <a:noFill/>
          </a:ln>
        </p:spPr>
      </p:pic>
      <p:grpSp>
        <p:nvGrpSpPr>
          <p:cNvPr id="341" name="Google Shape;341;p16"/>
          <p:cNvGrpSpPr/>
          <p:nvPr/>
        </p:nvGrpSpPr>
        <p:grpSpPr>
          <a:xfrm>
            <a:off x="142875" y="944829"/>
            <a:ext cx="11730038" cy="2799110"/>
            <a:chOff x="142875" y="859101"/>
            <a:chExt cx="11730038" cy="2799110"/>
          </a:xfrm>
        </p:grpSpPr>
        <p:sp>
          <p:nvSpPr>
            <p:cNvPr id="342" name="Google Shape;342;p16"/>
            <p:cNvSpPr/>
            <p:nvPr/>
          </p:nvSpPr>
          <p:spPr>
            <a:xfrm>
              <a:off x="142875" y="859101"/>
              <a:ext cx="11730038" cy="2799110"/>
            </a:xfrm>
            <a:prstGeom prst="rect">
              <a:avLst/>
            </a:prstGeom>
            <a:solidFill>
              <a:srgbClr val="CDE0F2">
                <a:alpha val="34901"/>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rgbClr val="000000"/>
                </a:solidFill>
                <a:latin typeface="Times"/>
                <a:ea typeface="Times"/>
                <a:cs typeface="Times"/>
                <a:sym typeface="Times"/>
              </a:endParaRPr>
            </a:p>
          </p:txBody>
        </p:sp>
        <p:sp>
          <p:nvSpPr>
            <p:cNvPr id="343" name="Google Shape;343;p16"/>
            <p:cNvSpPr/>
            <p:nvPr/>
          </p:nvSpPr>
          <p:spPr>
            <a:xfrm>
              <a:off x="293914" y="1367244"/>
              <a:ext cx="3494315" cy="2073729"/>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rgbClr val="000000"/>
                </a:solidFill>
                <a:latin typeface="Times"/>
                <a:ea typeface="Times"/>
                <a:cs typeface="Times"/>
                <a:sym typeface="Times"/>
              </a:endParaRPr>
            </a:p>
          </p:txBody>
        </p:sp>
        <p:grpSp>
          <p:nvGrpSpPr>
            <p:cNvPr id="344" name="Google Shape;344;p16"/>
            <p:cNvGrpSpPr/>
            <p:nvPr/>
          </p:nvGrpSpPr>
          <p:grpSpPr>
            <a:xfrm>
              <a:off x="4196404" y="1371649"/>
              <a:ext cx="3523288" cy="2073729"/>
              <a:chOff x="4176404" y="1355271"/>
              <a:chExt cx="3523288" cy="2073729"/>
            </a:xfrm>
          </p:grpSpPr>
          <p:sp>
            <p:nvSpPr>
              <p:cNvPr id="345" name="Google Shape;345;p16"/>
              <p:cNvSpPr/>
              <p:nvPr/>
            </p:nvSpPr>
            <p:spPr>
              <a:xfrm>
                <a:off x="4176404" y="1355271"/>
                <a:ext cx="3494315" cy="2073729"/>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rgbClr val="000000"/>
                  </a:solidFill>
                  <a:latin typeface="Times"/>
                  <a:ea typeface="Times"/>
                  <a:cs typeface="Times"/>
                  <a:sym typeface="Times"/>
                </a:endParaRPr>
              </a:p>
            </p:txBody>
          </p:sp>
          <p:grpSp>
            <p:nvGrpSpPr>
              <p:cNvPr id="346" name="Google Shape;346;p16"/>
              <p:cNvGrpSpPr/>
              <p:nvPr/>
            </p:nvGrpSpPr>
            <p:grpSpPr>
              <a:xfrm>
                <a:off x="4238783" y="1395886"/>
                <a:ext cx="372139" cy="369332"/>
                <a:chOff x="2040555" y="450223"/>
                <a:chExt cx="372139" cy="369332"/>
              </a:xfrm>
            </p:grpSpPr>
            <p:sp>
              <p:nvSpPr>
                <p:cNvPr id="347" name="Google Shape;347;p16"/>
                <p:cNvSpPr/>
                <p:nvPr/>
              </p:nvSpPr>
              <p:spPr>
                <a:xfrm>
                  <a:off x="2040555" y="463902"/>
                  <a:ext cx="372139" cy="350874"/>
                </a:xfrm>
                <a:prstGeom prst="ellipse">
                  <a:avLst/>
                </a:prstGeom>
                <a:solidFill>
                  <a:srgbClr val="9DC0E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1" i="0" u="none" strike="noStrike">
                    <a:solidFill>
                      <a:srgbClr val="B1DEAD"/>
                    </a:solidFill>
                    <a:latin typeface="Times"/>
                    <a:ea typeface="Times"/>
                    <a:cs typeface="Times"/>
                    <a:sym typeface="Times"/>
                  </a:endParaRPr>
                </a:p>
              </p:txBody>
            </p:sp>
            <p:sp>
              <p:nvSpPr>
                <p:cNvPr id="348" name="Google Shape;348;p16"/>
                <p:cNvSpPr txBox="1"/>
                <p:nvPr/>
              </p:nvSpPr>
              <p:spPr>
                <a:xfrm>
                  <a:off x="2110199" y="450223"/>
                  <a:ext cx="244549" cy="369332"/>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800">
                      <a:solidFill>
                        <a:schemeClr val="dk1"/>
                      </a:solidFill>
                      <a:latin typeface="Century Gothic"/>
                      <a:ea typeface="Century Gothic"/>
                      <a:cs typeface="Century Gothic"/>
                      <a:sym typeface="Century Gothic"/>
                    </a:rPr>
                    <a:t>2</a:t>
                  </a:r>
                  <a:endParaRPr/>
                </a:p>
              </p:txBody>
            </p:sp>
          </p:grpSp>
          <p:sp>
            <p:nvSpPr>
              <p:cNvPr id="349" name="Google Shape;349;p16"/>
              <p:cNvSpPr txBox="1"/>
              <p:nvPr/>
            </p:nvSpPr>
            <p:spPr>
              <a:xfrm>
                <a:off x="4644644" y="1405780"/>
                <a:ext cx="3055048" cy="276999"/>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n-US" sz="1200">
                    <a:solidFill>
                      <a:schemeClr val="dk1"/>
                    </a:solidFill>
                    <a:latin typeface="Century Gothic"/>
                    <a:ea typeface="Century Gothic"/>
                    <a:cs typeface="Century Gothic"/>
                    <a:sym typeface="Century Gothic"/>
                  </a:rPr>
                  <a:t>Check the quality of sgRNA library</a:t>
                </a:r>
                <a:endParaRPr/>
              </a:p>
            </p:txBody>
          </p:sp>
          <p:pic>
            <p:nvPicPr>
              <p:cNvPr id="350" name="Google Shape;350;p16" descr="Chart, histogram&#10;&#10;Description automatically generated"/>
              <p:cNvPicPr preferRelativeResize="0"/>
              <p:nvPr/>
            </p:nvPicPr>
            <p:blipFill rotWithShape="1">
              <a:blip r:embed="rId6">
                <a:alphaModFix/>
              </a:blip>
              <a:srcRect/>
              <a:stretch/>
            </p:blipFill>
            <p:spPr>
              <a:xfrm>
                <a:off x="4617568" y="1925664"/>
                <a:ext cx="2675715" cy="1215159"/>
              </a:xfrm>
              <a:prstGeom prst="rect">
                <a:avLst/>
              </a:prstGeom>
              <a:noFill/>
              <a:ln>
                <a:noFill/>
              </a:ln>
            </p:spPr>
          </p:pic>
        </p:grpSp>
        <p:grpSp>
          <p:nvGrpSpPr>
            <p:cNvPr id="351" name="Google Shape;351;p16"/>
            <p:cNvGrpSpPr/>
            <p:nvPr/>
          </p:nvGrpSpPr>
          <p:grpSpPr>
            <a:xfrm>
              <a:off x="8098894" y="1367244"/>
              <a:ext cx="3494315" cy="2073729"/>
              <a:chOff x="293914" y="1357198"/>
              <a:chExt cx="3494315" cy="2073729"/>
            </a:xfrm>
          </p:grpSpPr>
          <p:sp>
            <p:nvSpPr>
              <p:cNvPr id="352" name="Google Shape;352;p16"/>
              <p:cNvSpPr/>
              <p:nvPr/>
            </p:nvSpPr>
            <p:spPr>
              <a:xfrm>
                <a:off x="293914" y="1357198"/>
                <a:ext cx="3494315" cy="2073729"/>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rgbClr val="000000"/>
                  </a:solidFill>
                  <a:latin typeface="Times"/>
                  <a:ea typeface="Times"/>
                  <a:cs typeface="Times"/>
                  <a:sym typeface="Times"/>
                </a:endParaRPr>
              </a:p>
            </p:txBody>
          </p:sp>
          <p:sp>
            <p:nvSpPr>
              <p:cNvPr id="353" name="Google Shape;353;p16"/>
              <p:cNvSpPr/>
              <p:nvPr/>
            </p:nvSpPr>
            <p:spPr>
              <a:xfrm>
                <a:off x="350688" y="1402216"/>
                <a:ext cx="372139" cy="350874"/>
              </a:xfrm>
              <a:prstGeom prst="ellipse">
                <a:avLst/>
              </a:prstGeom>
              <a:solidFill>
                <a:srgbClr val="9DC0E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1" i="0" u="none" strike="noStrike">
                  <a:solidFill>
                    <a:srgbClr val="B1DEAD"/>
                  </a:solidFill>
                  <a:latin typeface="Times"/>
                  <a:ea typeface="Times"/>
                  <a:cs typeface="Times"/>
                  <a:sym typeface="Times"/>
                </a:endParaRPr>
              </a:p>
            </p:txBody>
          </p:sp>
          <p:sp>
            <p:nvSpPr>
              <p:cNvPr id="354" name="Google Shape;354;p16"/>
              <p:cNvSpPr txBox="1"/>
              <p:nvPr/>
            </p:nvSpPr>
            <p:spPr>
              <a:xfrm>
                <a:off x="414482" y="1383760"/>
                <a:ext cx="244549" cy="369332"/>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800">
                    <a:solidFill>
                      <a:schemeClr val="dk1"/>
                    </a:solidFill>
                    <a:latin typeface="Century Gothic"/>
                    <a:ea typeface="Century Gothic"/>
                    <a:cs typeface="Century Gothic"/>
                    <a:sym typeface="Century Gothic"/>
                  </a:rPr>
                  <a:t>3</a:t>
                </a:r>
                <a:endParaRPr/>
              </a:p>
            </p:txBody>
          </p:sp>
          <p:sp>
            <p:nvSpPr>
              <p:cNvPr id="355" name="Google Shape;355;p16"/>
              <p:cNvSpPr txBox="1"/>
              <p:nvPr/>
            </p:nvSpPr>
            <p:spPr>
              <a:xfrm>
                <a:off x="720205" y="1402216"/>
                <a:ext cx="2916361" cy="276999"/>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n-US" sz="1200">
                    <a:solidFill>
                      <a:schemeClr val="dk1"/>
                    </a:solidFill>
                    <a:latin typeface="Century Gothic"/>
                    <a:ea typeface="Century Gothic"/>
                    <a:cs typeface="Century Gothic"/>
                    <a:sym typeface="Century Gothic"/>
                  </a:rPr>
                  <a:t>Maintain sgRNA representation</a:t>
                </a:r>
                <a:endParaRPr/>
              </a:p>
            </p:txBody>
          </p:sp>
        </p:grpSp>
        <p:sp>
          <p:nvSpPr>
            <p:cNvPr id="356" name="Google Shape;356;p16"/>
            <p:cNvSpPr/>
            <p:nvPr/>
          </p:nvSpPr>
          <p:spPr>
            <a:xfrm>
              <a:off x="357708" y="1412264"/>
              <a:ext cx="372139" cy="350874"/>
            </a:xfrm>
            <a:prstGeom prst="ellipse">
              <a:avLst/>
            </a:prstGeom>
            <a:solidFill>
              <a:srgbClr val="9DC0E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1" i="0" u="none" strike="noStrike">
                <a:solidFill>
                  <a:srgbClr val="B1DEAD"/>
                </a:solidFill>
                <a:latin typeface="Times"/>
                <a:ea typeface="Times"/>
                <a:cs typeface="Times"/>
                <a:sym typeface="Times"/>
              </a:endParaRPr>
            </a:p>
          </p:txBody>
        </p:sp>
        <p:sp>
          <p:nvSpPr>
            <p:cNvPr id="357" name="Google Shape;357;p16"/>
            <p:cNvSpPr txBox="1"/>
            <p:nvPr/>
          </p:nvSpPr>
          <p:spPr>
            <a:xfrm>
              <a:off x="427352" y="1398585"/>
              <a:ext cx="244549" cy="369332"/>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800">
                  <a:solidFill>
                    <a:schemeClr val="dk1"/>
                  </a:solidFill>
                  <a:latin typeface="Century Gothic"/>
                  <a:ea typeface="Century Gothic"/>
                  <a:cs typeface="Century Gothic"/>
                  <a:sym typeface="Century Gothic"/>
                </a:rPr>
                <a:t>1</a:t>
              </a:r>
              <a:endParaRPr/>
            </a:p>
          </p:txBody>
        </p:sp>
        <p:sp>
          <p:nvSpPr>
            <p:cNvPr id="358" name="Google Shape;358;p16"/>
            <p:cNvSpPr txBox="1"/>
            <p:nvPr/>
          </p:nvSpPr>
          <p:spPr>
            <a:xfrm>
              <a:off x="750454" y="1412262"/>
              <a:ext cx="3055048" cy="276999"/>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n-US" sz="1200">
                  <a:solidFill>
                    <a:schemeClr val="dk1"/>
                  </a:solidFill>
                  <a:latin typeface="Century Gothic"/>
                  <a:ea typeface="Century Gothic"/>
                  <a:cs typeface="Century Gothic"/>
                  <a:sym typeface="Century Gothic"/>
                </a:rPr>
                <a:t>Choose single guide RNA library</a:t>
              </a:r>
              <a:endParaRPr/>
            </a:p>
          </p:txBody>
        </p:sp>
      </p:grpSp>
      <p:sp>
        <p:nvSpPr>
          <p:cNvPr id="359" name="Google Shape;359;p16"/>
          <p:cNvSpPr txBox="1"/>
          <p:nvPr/>
        </p:nvSpPr>
        <p:spPr>
          <a:xfrm>
            <a:off x="35538" y="1001410"/>
            <a:ext cx="6393276" cy="369332"/>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800" b="1">
                <a:solidFill>
                  <a:schemeClr val="dk1"/>
                </a:solidFill>
                <a:latin typeface="Century Gothic"/>
                <a:ea typeface="Century Gothic"/>
                <a:cs typeface="Century Gothic"/>
                <a:sym typeface="Century Gothic"/>
              </a:rPr>
              <a:t>Workflow for designing  and executing CRISPR screens</a:t>
            </a:r>
            <a:endParaRPr/>
          </a:p>
        </p:txBody>
      </p:sp>
      <p:sp>
        <p:nvSpPr>
          <p:cNvPr id="360" name="Google Shape;360;p16"/>
          <p:cNvSpPr txBox="1"/>
          <p:nvPr/>
        </p:nvSpPr>
        <p:spPr>
          <a:xfrm>
            <a:off x="142874" y="4036232"/>
            <a:ext cx="6916293" cy="369332"/>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800" b="1">
                <a:solidFill>
                  <a:schemeClr val="dk1"/>
                </a:solidFill>
                <a:latin typeface="Century Gothic"/>
                <a:ea typeface="Century Gothic"/>
                <a:cs typeface="Century Gothic"/>
                <a:sym typeface="Century Gothic"/>
              </a:rPr>
              <a:t>Workflow for analyzing NGS data from CRISPR screens</a:t>
            </a:r>
            <a:endParaRPr/>
          </a:p>
        </p:txBody>
      </p:sp>
      <p:pic>
        <p:nvPicPr>
          <p:cNvPr id="361" name="Google Shape;361;p16" descr="Diagram&#10;&#10;Description automatically generated"/>
          <p:cNvPicPr preferRelativeResize="0"/>
          <p:nvPr/>
        </p:nvPicPr>
        <p:blipFill rotWithShape="1">
          <a:blip r:embed="rId7">
            <a:alphaModFix/>
          </a:blip>
          <a:srcRect/>
          <a:stretch/>
        </p:blipFill>
        <p:spPr>
          <a:xfrm>
            <a:off x="8219462" y="2087829"/>
            <a:ext cx="3350285" cy="1058921"/>
          </a:xfrm>
          <a:prstGeom prst="rect">
            <a:avLst/>
          </a:prstGeom>
          <a:noFill/>
          <a:ln>
            <a:noFill/>
          </a:ln>
        </p:spPr>
      </p:pic>
      <p:pic>
        <p:nvPicPr>
          <p:cNvPr id="362" name="Google Shape;362;p16" descr="Icon&#10;&#10;Description automatically generated"/>
          <p:cNvPicPr preferRelativeResize="0"/>
          <p:nvPr/>
        </p:nvPicPr>
        <p:blipFill rotWithShape="1">
          <a:blip r:embed="rId8">
            <a:alphaModFix/>
          </a:blip>
          <a:srcRect/>
          <a:stretch/>
        </p:blipFill>
        <p:spPr>
          <a:xfrm>
            <a:off x="1198203" y="2384136"/>
            <a:ext cx="1685735" cy="313625"/>
          </a:xfrm>
          <a:prstGeom prst="rect">
            <a:avLst/>
          </a:prstGeom>
          <a:noFill/>
          <a:ln>
            <a:noFill/>
          </a:ln>
        </p:spPr>
      </p:pic>
      <p:pic>
        <p:nvPicPr>
          <p:cNvPr id="363" name="Google Shape;363;p16" descr="Table&#10;&#10;Description automatically generated"/>
          <p:cNvPicPr preferRelativeResize="0"/>
          <p:nvPr/>
        </p:nvPicPr>
        <p:blipFill rotWithShape="1">
          <a:blip r:embed="rId9">
            <a:alphaModFix/>
          </a:blip>
          <a:srcRect/>
          <a:stretch/>
        </p:blipFill>
        <p:spPr>
          <a:xfrm>
            <a:off x="8248591" y="5213673"/>
            <a:ext cx="3253787" cy="107455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17"/>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3200"/>
              <a:buFont typeface="Century Gothic"/>
              <a:buNone/>
            </a:pPr>
            <a:r>
              <a:rPr lang="en-US" sz="3200" b="1"/>
              <a:t>Workflow for designing  and executing CRISPR screens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18"/>
          <p:cNvSpPr txBox="1">
            <a:spLocks noGrp="1"/>
          </p:cNvSpPr>
          <p:nvPr>
            <p:ph type="title"/>
          </p:nvPr>
        </p:nvSpPr>
        <p:spPr>
          <a:xfrm>
            <a:off x="0" y="0"/>
            <a:ext cx="9889067"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1) Choose CRISPR single guide RNA library</a:t>
            </a:r>
            <a:endParaRPr/>
          </a:p>
        </p:txBody>
      </p:sp>
      <p:sp>
        <p:nvSpPr>
          <p:cNvPr id="375" name="Google Shape;375;p18"/>
          <p:cNvSpPr txBox="1">
            <a:spLocks noGrp="1"/>
          </p:cNvSpPr>
          <p:nvPr>
            <p:ph type="body" idx="1"/>
          </p:nvPr>
        </p:nvSpPr>
        <p:spPr>
          <a:xfrm>
            <a:off x="142874" y="1303601"/>
            <a:ext cx="11304488" cy="4956088"/>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000"/>
              <a:buFont typeface="Century Gothic"/>
              <a:buChar char="•"/>
            </a:pPr>
            <a:r>
              <a:rPr lang="en-US"/>
              <a:t>Choose a guide library from a viral vector repository based on the CRISPR/Cas9 system used for the screen.</a:t>
            </a:r>
            <a:endParaRPr/>
          </a:p>
          <a:p>
            <a:pPr marL="342900" lvl="0" indent="-215900" algn="l" rtl="0">
              <a:spcBef>
                <a:spcPts val="600"/>
              </a:spcBef>
              <a:spcAft>
                <a:spcPts val="0"/>
              </a:spcAft>
              <a:buClr>
                <a:schemeClr val="dk1"/>
              </a:buClr>
              <a:buSzPts val="2000"/>
              <a:buFont typeface="Century Gothic"/>
              <a:buNone/>
            </a:pPr>
            <a:endParaRPr/>
          </a:p>
          <a:p>
            <a:pPr marL="342900" lvl="0" indent="-342900" algn="l" rtl="0">
              <a:spcBef>
                <a:spcPts val="600"/>
              </a:spcBef>
              <a:spcAft>
                <a:spcPts val="0"/>
              </a:spcAft>
              <a:buClr>
                <a:schemeClr val="dk1"/>
              </a:buClr>
              <a:buSzPts val="2000"/>
              <a:buFont typeface="Century Gothic"/>
              <a:buChar char="•"/>
            </a:pPr>
            <a:r>
              <a:rPr lang="en-US"/>
              <a:t>For ex, AddGene, a nonprofit plasmid and viral vector repository, provides genome-wide CRISPR knockout, knockin, base editor libraries for human and murine experiments.</a:t>
            </a:r>
            <a:endParaRPr/>
          </a:p>
          <a:p>
            <a:pPr marL="342900" lvl="0" indent="-215900" algn="l" rtl="0">
              <a:spcBef>
                <a:spcPts val="600"/>
              </a:spcBef>
              <a:spcAft>
                <a:spcPts val="0"/>
              </a:spcAft>
              <a:buClr>
                <a:schemeClr val="dk1"/>
              </a:buClr>
              <a:buSzPts val="2000"/>
              <a:buFont typeface="Century Gothic"/>
              <a:buNone/>
            </a:pPr>
            <a:endParaRPr/>
          </a:p>
        </p:txBody>
      </p:sp>
      <p:pic>
        <p:nvPicPr>
          <p:cNvPr id="376" name="Google Shape;376;p18" descr="Icon&#10;&#10;Description automatically generated"/>
          <p:cNvPicPr preferRelativeResize="0"/>
          <p:nvPr/>
        </p:nvPicPr>
        <p:blipFill rotWithShape="1">
          <a:blip r:embed="rId3">
            <a:alphaModFix/>
          </a:blip>
          <a:srcRect/>
          <a:stretch/>
        </p:blipFill>
        <p:spPr>
          <a:xfrm>
            <a:off x="641648" y="3961076"/>
            <a:ext cx="3486586" cy="64866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19"/>
          <p:cNvSpPr txBox="1">
            <a:spLocks noGrp="1"/>
          </p:cNvSpPr>
          <p:nvPr>
            <p:ph type="title"/>
          </p:nvPr>
        </p:nvSpPr>
        <p:spPr>
          <a:xfrm>
            <a:off x="0" y="0"/>
            <a:ext cx="9889067"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 Check the quality of sgRNA library</a:t>
            </a:r>
            <a:endParaRPr/>
          </a:p>
        </p:txBody>
      </p:sp>
      <p:grpSp>
        <p:nvGrpSpPr>
          <p:cNvPr id="383" name="Google Shape;383;p19"/>
          <p:cNvGrpSpPr/>
          <p:nvPr/>
        </p:nvGrpSpPr>
        <p:grpSpPr>
          <a:xfrm>
            <a:off x="751115" y="1898107"/>
            <a:ext cx="10031361" cy="4937229"/>
            <a:chOff x="827315" y="1281303"/>
            <a:chExt cx="10031361" cy="4937229"/>
          </a:xfrm>
        </p:grpSpPr>
        <p:sp>
          <p:nvSpPr>
            <p:cNvPr id="384" name="Google Shape;384;p19"/>
            <p:cNvSpPr/>
            <p:nvPr/>
          </p:nvSpPr>
          <p:spPr>
            <a:xfrm>
              <a:off x="2582375" y="1281304"/>
              <a:ext cx="208197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5353"/>
                  </a:solidFill>
                  <a:latin typeface="Century Gothic"/>
                  <a:ea typeface="Century Gothic"/>
                  <a:cs typeface="Century Gothic"/>
                  <a:sym typeface="Century Gothic"/>
                </a:rPr>
                <a:t>Bad representation</a:t>
              </a:r>
              <a:endParaRPr sz="1400">
                <a:solidFill>
                  <a:srgbClr val="FF5353"/>
                </a:solidFill>
                <a:latin typeface="Century Gothic"/>
                <a:ea typeface="Century Gothic"/>
                <a:cs typeface="Century Gothic"/>
                <a:sym typeface="Century Gothic"/>
              </a:endParaRPr>
            </a:p>
          </p:txBody>
        </p:sp>
        <p:pic>
          <p:nvPicPr>
            <p:cNvPr id="385" name="Google Shape;385;p19" descr="Chart, histogram&#10;&#10;Description automatically generated"/>
            <p:cNvPicPr preferRelativeResize="0"/>
            <p:nvPr/>
          </p:nvPicPr>
          <p:blipFill rotWithShape="1">
            <a:blip r:embed="rId3">
              <a:alphaModFix/>
            </a:blip>
            <a:srcRect/>
            <a:stretch/>
          </p:blipFill>
          <p:spPr>
            <a:xfrm>
              <a:off x="827315" y="1662853"/>
              <a:ext cx="10031361" cy="4555679"/>
            </a:xfrm>
            <a:prstGeom prst="rect">
              <a:avLst/>
            </a:prstGeom>
            <a:noFill/>
            <a:ln>
              <a:noFill/>
            </a:ln>
          </p:spPr>
        </p:pic>
        <p:sp>
          <p:nvSpPr>
            <p:cNvPr id="386" name="Google Shape;386;p19"/>
            <p:cNvSpPr/>
            <p:nvPr/>
          </p:nvSpPr>
          <p:spPr>
            <a:xfrm>
              <a:off x="7505877" y="1281303"/>
              <a:ext cx="208197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377830"/>
                  </a:solidFill>
                  <a:latin typeface="Century Gothic"/>
                  <a:ea typeface="Century Gothic"/>
                  <a:cs typeface="Century Gothic"/>
                  <a:sym typeface="Century Gothic"/>
                </a:rPr>
                <a:t>Good representation</a:t>
              </a:r>
              <a:endParaRPr sz="1400">
                <a:solidFill>
                  <a:srgbClr val="377830"/>
                </a:solidFill>
                <a:latin typeface="Century Gothic"/>
                <a:ea typeface="Century Gothic"/>
                <a:cs typeface="Century Gothic"/>
                <a:sym typeface="Century Gothic"/>
              </a:endParaRPr>
            </a:p>
          </p:txBody>
        </p:sp>
      </p:grpSp>
      <p:sp>
        <p:nvSpPr>
          <p:cNvPr id="387" name="Google Shape;387;p19"/>
          <p:cNvSpPr txBox="1"/>
          <p:nvPr/>
        </p:nvSpPr>
        <p:spPr>
          <a:xfrm>
            <a:off x="299535" y="974777"/>
            <a:ext cx="10031361" cy="923330"/>
          </a:xfrm>
          <a:prstGeom prst="rect">
            <a:avLst/>
          </a:prstGeom>
          <a:noFill/>
          <a:ln>
            <a:noFill/>
          </a:ln>
        </p:spPr>
        <p:txBody>
          <a:bodyPr spcFirstLastPara="1" wrap="square" lIns="91425" tIns="45700" rIns="91425" bIns="45700" anchor="b" anchorCtr="0">
            <a:spAutoFit/>
          </a:bodyPr>
          <a:lstStyle/>
          <a:p>
            <a:pPr marL="0" marR="0" lvl="0" indent="0" algn="just" rtl="0">
              <a:spcBef>
                <a:spcPts val="0"/>
              </a:spcBef>
              <a:spcAft>
                <a:spcPts val="0"/>
              </a:spcAft>
              <a:buNone/>
            </a:pPr>
            <a:r>
              <a:rPr lang="en-US" sz="1800">
                <a:solidFill>
                  <a:srgbClr val="3F3F3F"/>
                </a:solidFill>
                <a:latin typeface="Century Gothic"/>
                <a:ea typeface="Century Gothic"/>
                <a:cs typeface="Century Gothic"/>
                <a:sym typeface="Century Gothic"/>
              </a:rPr>
              <a:t>Let’s assume you prepared a library and sequenced them to check if the quality of the prepared library is satisfying. We expect sgRNA counts to be normally distributed (i.e. follow the bell-shaped curve)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20"/>
          <p:cNvSpPr txBox="1">
            <a:spLocks noGrp="1"/>
          </p:cNvSpPr>
          <p:nvPr>
            <p:ph type="title"/>
          </p:nvPr>
        </p:nvSpPr>
        <p:spPr>
          <a:xfrm>
            <a:off x="0" y="0"/>
            <a:ext cx="9889067"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3) Maintain sgRNA representation</a:t>
            </a:r>
            <a:endParaRPr/>
          </a:p>
        </p:txBody>
      </p:sp>
      <p:pic>
        <p:nvPicPr>
          <p:cNvPr id="394" name="Google Shape;394;p20" descr="A picture containing circle&#10;&#10;Description automatically generated"/>
          <p:cNvPicPr preferRelativeResize="0"/>
          <p:nvPr/>
        </p:nvPicPr>
        <p:blipFill rotWithShape="1">
          <a:blip r:embed="rId3">
            <a:alphaModFix/>
          </a:blip>
          <a:srcRect/>
          <a:stretch/>
        </p:blipFill>
        <p:spPr>
          <a:xfrm>
            <a:off x="1262743" y="2502618"/>
            <a:ext cx="2797960" cy="2825391"/>
          </a:xfrm>
          <a:prstGeom prst="rect">
            <a:avLst/>
          </a:prstGeom>
          <a:noFill/>
          <a:ln>
            <a:noFill/>
          </a:ln>
        </p:spPr>
      </p:pic>
      <p:sp>
        <p:nvSpPr>
          <p:cNvPr id="395" name="Google Shape;395;p20"/>
          <p:cNvSpPr txBox="1"/>
          <p:nvPr/>
        </p:nvSpPr>
        <p:spPr>
          <a:xfrm>
            <a:off x="1700848" y="4993728"/>
            <a:ext cx="1736373" cy="276999"/>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200">
                <a:solidFill>
                  <a:schemeClr val="dk1"/>
                </a:solidFill>
                <a:latin typeface="Century Gothic"/>
                <a:ea typeface="Century Gothic"/>
                <a:cs typeface="Century Gothic"/>
                <a:sym typeface="Century Gothic"/>
              </a:rPr>
              <a:t>Cas9 expressing cells</a:t>
            </a:r>
            <a:endParaRPr/>
          </a:p>
        </p:txBody>
      </p:sp>
      <p:sp>
        <p:nvSpPr>
          <p:cNvPr id="396" name="Google Shape;396;p20"/>
          <p:cNvSpPr txBox="1"/>
          <p:nvPr/>
        </p:nvSpPr>
        <p:spPr>
          <a:xfrm>
            <a:off x="807016" y="2443297"/>
            <a:ext cx="811441" cy="276999"/>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200">
                <a:solidFill>
                  <a:schemeClr val="dk1"/>
                </a:solidFill>
                <a:latin typeface="Century Gothic"/>
                <a:ea typeface="Century Gothic"/>
                <a:cs typeface="Century Gothic"/>
                <a:sym typeface="Century Gothic"/>
              </a:rPr>
              <a:t>Plasmids</a:t>
            </a:r>
            <a:endParaRPr/>
          </a:p>
        </p:txBody>
      </p:sp>
      <p:sp>
        <p:nvSpPr>
          <p:cNvPr id="397" name="Google Shape;397;p20"/>
          <p:cNvSpPr txBox="1"/>
          <p:nvPr/>
        </p:nvSpPr>
        <p:spPr>
          <a:xfrm>
            <a:off x="2566214" y="2502618"/>
            <a:ext cx="332142" cy="276999"/>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200">
                <a:solidFill>
                  <a:schemeClr val="dk1"/>
                </a:solidFill>
                <a:latin typeface="Century Gothic"/>
                <a:ea typeface="Century Gothic"/>
                <a:cs typeface="Century Gothic"/>
                <a:sym typeface="Century Gothic"/>
              </a:rPr>
              <a:t>or</a:t>
            </a:r>
            <a:endParaRPr/>
          </a:p>
        </p:txBody>
      </p:sp>
      <p:sp>
        <p:nvSpPr>
          <p:cNvPr id="398" name="Google Shape;398;p20"/>
          <p:cNvSpPr txBox="1"/>
          <p:nvPr/>
        </p:nvSpPr>
        <p:spPr>
          <a:xfrm>
            <a:off x="3848083" y="2443297"/>
            <a:ext cx="846707" cy="276999"/>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200">
                <a:solidFill>
                  <a:schemeClr val="dk1"/>
                </a:solidFill>
                <a:latin typeface="Century Gothic"/>
                <a:ea typeface="Century Gothic"/>
                <a:cs typeface="Century Gothic"/>
                <a:sym typeface="Century Gothic"/>
              </a:rPr>
              <a:t>Lentivirus</a:t>
            </a:r>
            <a:endParaRPr/>
          </a:p>
        </p:txBody>
      </p:sp>
      <p:sp>
        <p:nvSpPr>
          <p:cNvPr id="399" name="Google Shape;399;p20"/>
          <p:cNvSpPr txBox="1"/>
          <p:nvPr/>
        </p:nvSpPr>
        <p:spPr>
          <a:xfrm>
            <a:off x="1772700" y="3472292"/>
            <a:ext cx="1778051" cy="246221"/>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000">
                <a:solidFill>
                  <a:schemeClr val="dk1"/>
                </a:solidFill>
                <a:latin typeface="Century Gothic"/>
                <a:ea typeface="Century Gothic"/>
                <a:cs typeface="Century Gothic"/>
                <a:sym typeface="Century Gothic"/>
              </a:rPr>
              <a:t>Transfection/Transduction</a:t>
            </a:r>
            <a:endParaRPr/>
          </a:p>
        </p:txBody>
      </p:sp>
      <p:sp>
        <p:nvSpPr>
          <p:cNvPr id="400" name="Google Shape;400;p20"/>
          <p:cNvSpPr txBox="1"/>
          <p:nvPr/>
        </p:nvSpPr>
        <p:spPr>
          <a:xfrm>
            <a:off x="77821" y="6334339"/>
            <a:ext cx="4007796" cy="415498"/>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n-US" sz="800">
                <a:solidFill>
                  <a:schemeClr val="dk1"/>
                </a:solidFill>
                <a:latin typeface="Century Gothic"/>
                <a:ea typeface="Century Gothic"/>
                <a:cs typeface="Century Gothic"/>
                <a:sym typeface="Century Gothic"/>
              </a:rPr>
              <a:t>Created with BioRender.com</a:t>
            </a:r>
            <a:endParaRPr sz="800">
              <a:solidFill>
                <a:schemeClr val="dk1"/>
              </a:solidFill>
              <a:latin typeface="Century Gothic"/>
              <a:ea typeface="Century Gothic"/>
              <a:cs typeface="Century Gothic"/>
              <a:sym typeface="Century Gothic"/>
            </a:endParaRPr>
          </a:p>
          <a:p>
            <a:pPr marL="0" marR="0" lvl="0" indent="0" algn="l" rtl="0">
              <a:spcBef>
                <a:spcPts val="600"/>
              </a:spcBef>
              <a:spcAft>
                <a:spcPts val="0"/>
              </a:spcAft>
              <a:buNone/>
            </a:pPr>
            <a:r>
              <a:rPr lang="en-US" sz="800">
                <a:solidFill>
                  <a:schemeClr val="dk1"/>
                </a:solidFill>
                <a:latin typeface="Century Gothic"/>
                <a:ea typeface="Century Gothic"/>
                <a:cs typeface="Century Gothic"/>
                <a:sym typeface="Century Gothic"/>
              </a:rPr>
              <a:t>Adapted from Doench, Nature Reviews (2017)</a:t>
            </a:r>
            <a:endParaRPr/>
          </a:p>
        </p:txBody>
      </p:sp>
      <p:sp>
        <p:nvSpPr>
          <p:cNvPr id="401" name="Google Shape;401;p20"/>
          <p:cNvSpPr txBox="1"/>
          <p:nvPr/>
        </p:nvSpPr>
        <p:spPr>
          <a:xfrm>
            <a:off x="4067748" y="2946461"/>
            <a:ext cx="1750800" cy="276999"/>
          </a:xfrm>
          <a:prstGeom prst="rect">
            <a:avLst/>
          </a:prstGeom>
          <a:solidFill>
            <a:srgbClr val="FDFBE1"/>
          </a:solid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200">
                <a:solidFill>
                  <a:schemeClr val="dk1"/>
                </a:solidFill>
                <a:latin typeface="Century Gothic"/>
                <a:ea typeface="Century Gothic"/>
                <a:cs typeface="Century Gothic"/>
                <a:sym typeface="Century Gothic"/>
              </a:rPr>
              <a:t>100,000 viral particles</a:t>
            </a:r>
            <a:endParaRPr/>
          </a:p>
        </p:txBody>
      </p:sp>
      <p:sp>
        <p:nvSpPr>
          <p:cNvPr id="402" name="Google Shape;402;p20"/>
          <p:cNvSpPr txBox="1"/>
          <p:nvPr/>
        </p:nvSpPr>
        <p:spPr>
          <a:xfrm>
            <a:off x="4060703" y="4253879"/>
            <a:ext cx="1720343" cy="276999"/>
          </a:xfrm>
          <a:prstGeom prst="rect">
            <a:avLst/>
          </a:prstGeom>
          <a:solidFill>
            <a:srgbClr val="FDFBE1"/>
          </a:solid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200" dirty="0">
                <a:solidFill>
                  <a:schemeClr val="dk1"/>
                </a:solidFill>
                <a:latin typeface="Century Gothic"/>
                <a:ea typeface="Century Gothic"/>
                <a:cs typeface="Century Gothic"/>
                <a:sym typeface="Century Gothic"/>
              </a:rPr>
              <a:t>One million cells</a:t>
            </a:r>
            <a:endParaRPr dirty="0"/>
          </a:p>
        </p:txBody>
      </p:sp>
      <p:sp>
        <p:nvSpPr>
          <p:cNvPr id="403" name="Google Shape;403;p20"/>
          <p:cNvSpPr txBox="1"/>
          <p:nvPr/>
        </p:nvSpPr>
        <p:spPr>
          <a:xfrm>
            <a:off x="6855711" y="3638314"/>
            <a:ext cx="886782" cy="276999"/>
          </a:xfrm>
          <a:prstGeom prst="rect">
            <a:avLst/>
          </a:prstGeom>
          <a:solidFill>
            <a:srgbClr val="FDFBE1"/>
          </a:solid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200">
                <a:solidFill>
                  <a:schemeClr val="dk1"/>
                </a:solidFill>
                <a:latin typeface="Century Gothic"/>
                <a:ea typeface="Century Gothic"/>
                <a:cs typeface="Century Gothic"/>
                <a:sym typeface="Century Gothic"/>
              </a:rPr>
              <a:t>MOI = 0.1</a:t>
            </a:r>
            <a:endParaRPr/>
          </a:p>
        </p:txBody>
      </p:sp>
      <p:cxnSp>
        <p:nvCxnSpPr>
          <p:cNvPr id="404" name="Google Shape;404;p20"/>
          <p:cNvCxnSpPr/>
          <p:nvPr/>
        </p:nvCxnSpPr>
        <p:spPr>
          <a:xfrm>
            <a:off x="6096000" y="3223460"/>
            <a:ext cx="634584" cy="414854"/>
          </a:xfrm>
          <a:prstGeom prst="straightConnector1">
            <a:avLst/>
          </a:prstGeom>
          <a:solidFill>
            <a:schemeClr val="accent1"/>
          </a:solidFill>
          <a:ln w="9525" cap="flat" cmpd="sng">
            <a:solidFill>
              <a:schemeClr val="dk1"/>
            </a:solidFill>
            <a:prstDash val="solid"/>
            <a:round/>
            <a:headEnd type="none" w="sm" len="sm"/>
            <a:tailEnd type="triangle" w="med" len="med"/>
          </a:ln>
        </p:spPr>
      </p:cxnSp>
      <p:cxnSp>
        <p:nvCxnSpPr>
          <p:cNvPr id="405" name="Google Shape;405;p20"/>
          <p:cNvCxnSpPr/>
          <p:nvPr/>
        </p:nvCxnSpPr>
        <p:spPr>
          <a:xfrm rot="10800000" flipH="1">
            <a:off x="6017969" y="3945483"/>
            <a:ext cx="712615" cy="463165"/>
          </a:xfrm>
          <a:prstGeom prst="straightConnector1">
            <a:avLst/>
          </a:prstGeom>
          <a:solidFill>
            <a:schemeClr val="accent1"/>
          </a:solidFill>
          <a:ln w="9525" cap="flat" cmpd="sng">
            <a:solidFill>
              <a:schemeClr val="dk1"/>
            </a:solidFill>
            <a:prstDash val="solid"/>
            <a:round/>
            <a:headEnd type="none" w="sm" len="sm"/>
            <a:tailEnd type="triangle" w="med" len="med"/>
          </a:ln>
        </p:spPr>
      </p:cxnSp>
      <p:sp>
        <p:nvSpPr>
          <p:cNvPr id="406" name="Google Shape;406;p20"/>
          <p:cNvSpPr txBox="1"/>
          <p:nvPr/>
        </p:nvSpPr>
        <p:spPr>
          <a:xfrm>
            <a:off x="263074" y="1303601"/>
            <a:ext cx="11509790" cy="716191"/>
          </a:xfrm>
          <a:prstGeom prst="rect">
            <a:avLst/>
          </a:prstGeom>
          <a:solidFill>
            <a:srgbClr val="FDFBE1"/>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000"/>
              <a:buFont typeface="Century Gothic"/>
              <a:buNone/>
            </a:pPr>
            <a:r>
              <a:rPr lang="en-US" sz="2000" b="0" i="0">
                <a:solidFill>
                  <a:schemeClr val="dk1"/>
                </a:solidFill>
                <a:latin typeface="Century Gothic"/>
                <a:ea typeface="Century Gothic"/>
                <a:cs typeface="Century Gothic"/>
                <a:sym typeface="Century Gothic"/>
              </a:rPr>
              <a:t>i) Determine the </a:t>
            </a:r>
            <a:r>
              <a:rPr lang="en-US" sz="2000" b="1" i="0">
                <a:solidFill>
                  <a:schemeClr val="dk1"/>
                </a:solidFill>
                <a:latin typeface="Century Gothic"/>
                <a:ea typeface="Century Gothic"/>
                <a:cs typeface="Century Gothic"/>
                <a:sym typeface="Century Gothic"/>
              </a:rPr>
              <a:t>multiplicity of infection (MOI) </a:t>
            </a:r>
            <a:r>
              <a:rPr lang="en-US" sz="2000" b="0" i="0">
                <a:solidFill>
                  <a:schemeClr val="dk1"/>
                </a:solidFill>
                <a:latin typeface="Century Gothic"/>
                <a:ea typeface="Century Gothic"/>
                <a:cs typeface="Century Gothic"/>
                <a:sym typeface="Century Gothic"/>
              </a:rPr>
              <a:t>which</a:t>
            </a:r>
            <a:r>
              <a:rPr lang="en-US" sz="2000" b="1" i="0">
                <a:solidFill>
                  <a:schemeClr val="dk1"/>
                </a:solidFill>
                <a:latin typeface="Century Gothic"/>
                <a:ea typeface="Century Gothic"/>
                <a:cs typeface="Century Gothic"/>
                <a:sym typeface="Century Gothic"/>
              </a:rPr>
              <a:t> </a:t>
            </a:r>
            <a:r>
              <a:rPr lang="en-US" sz="2000" b="0" i="0">
                <a:solidFill>
                  <a:schemeClr val="dk1"/>
                </a:solidFill>
                <a:latin typeface="Century Gothic"/>
                <a:ea typeface="Century Gothic"/>
                <a:cs typeface="Century Gothic"/>
                <a:sym typeface="Century Gothic"/>
              </a:rPr>
              <a:t>refers to the number of viral particle(s) present relative to host cell(s).</a:t>
            </a:r>
            <a:endParaRPr/>
          </a:p>
          <a:p>
            <a:pPr marL="0" marR="0" lvl="0" indent="0" algn="l" rtl="0">
              <a:spcBef>
                <a:spcPts val="600"/>
              </a:spcBef>
              <a:spcAft>
                <a:spcPts val="0"/>
              </a:spcAft>
              <a:buClr>
                <a:schemeClr val="dk1"/>
              </a:buClr>
              <a:buSzPts val="2000"/>
              <a:buFont typeface="Century Gothic"/>
              <a:buNone/>
            </a:pPr>
            <a:endParaRPr sz="2000" b="0" i="0">
              <a:solidFill>
                <a:schemeClr val="dk1"/>
              </a:solidFill>
              <a:latin typeface="Century Gothic"/>
              <a:ea typeface="Century Gothic"/>
              <a:cs typeface="Century Gothic"/>
              <a:sym typeface="Century Gothic"/>
            </a:endParaRPr>
          </a:p>
        </p:txBody>
      </p:sp>
      <p:sp>
        <p:nvSpPr>
          <p:cNvPr id="407" name="Google Shape;407;p20"/>
          <p:cNvSpPr/>
          <p:nvPr/>
        </p:nvSpPr>
        <p:spPr>
          <a:xfrm>
            <a:off x="807016" y="2392327"/>
            <a:ext cx="1851124" cy="1277886"/>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rgbClr val="000000"/>
              </a:solidFill>
              <a:latin typeface="Times"/>
              <a:ea typeface="Times"/>
              <a:cs typeface="Times"/>
              <a:sym typeface="Times"/>
            </a:endParaRPr>
          </a:p>
        </p:txBody>
      </p:sp>
      <p:sp>
        <p:nvSpPr>
          <p:cNvPr id="408" name="Google Shape;408;p20"/>
          <p:cNvSpPr/>
          <p:nvPr/>
        </p:nvSpPr>
        <p:spPr>
          <a:xfrm>
            <a:off x="2610122" y="2534289"/>
            <a:ext cx="244326" cy="246221"/>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rgbClr val="000000"/>
              </a:solidFill>
              <a:latin typeface="Times"/>
              <a:ea typeface="Times"/>
              <a:cs typeface="Times"/>
              <a:sym typeface="Time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txBox="1">
            <a:spLocks noGrp="1"/>
          </p:cNvSpPr>
          <p:nvPr>
            <p:ph type="title"/>
          </p:nvPr>
        </p:nvSpPr>
        <p:spPr>
          <a:xfrm>
            <a:off x="0" y="0"/>
            <a:ext cx="9889067" cy="1143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US" dirty="0"/>
              <a:t>Outline</a:t>
            </a:r>
            <a:endParaRPr dirty="0"/>
          </a:p>
        </p:txBody>
      </p:sp>
      <p:grpSp>
        <p:nvGrpSpPr>
          <p:cNvPr id="93" name="Google Shape;93;p2"/>
          <p:cNvGrpSpPr/>
          <p:nvPr/>
        </p:nvGrpSpPr>
        <p:grpSpPr>
          <a:xfrm>
            <a:off x="142874" y="1305657"/>
            <a:ext cx="11639608" cy="4951974"/>
            <a:chOff x="0" y="2056"/>
            <a:chExt cx="11639608" cy="4951974"/>
          </a:xfrm>
        </p:grpSpPr>
        <p:sp>
          <p:nvSpPr>
            <p:cNvPr id="94" name="Google Shape;94;p2"/>
            <p:cNvSpPr/>
            <p:nvPr/>
          </p:nvSpPr>
          <p:spPr>
            <a:xfrm>
              <a:off x="0" y="2056"/>
              <a:ext cx="11597569" cy="1042520"/>
            </a:xfrm>
            <a:prstGeom prst="roundRect">
              <a:avLst>
                <a:gd name="adj" fmla="val 10000"/>
              </a:avLst>
            </a:prstGeom>
            <a:solidFill>
              <a:srgbClr val="CEDF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entury Gothic" panose="020B0502020202020204" pitchFamily="34" charset="0"/>
              </a:endParaRPr>
            </a:p>
          </p:txBody>
        </p:sp>
        <p:sp>
          <p:nvSpPr>
            <p:cNvPr id="96" name="Google Shape;96;p2"/>
            <p:cNvSpPr/>
            <p:nvPr/>
          </p:nvSpPr>
          <p:spPr>
            <a:xfrm>
              <a:off x="1204111" y="2056"/>
              <a:ext cx="10393457" cy="104252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entury Gothic" panose="020B0502020202020204" pitchFamily="34" charset="0"/>
              </a:endParaRPr>
            </a:p>
          </p:txBody>
        </p:sp>
        <p:sp>
          <p:nvSpPr>
            <p:cNvPr id="97" name="Google Shape;97;p2"/>
            <p:cNvSpPr txBox="1"/>
            <p:nvPr/>
          </p:nvSpPr>
          <p:spPr>
            <a:xfrm>
              <a:off x="1204111" y="2056"/>
              <a:ext cx="10393457" cy="1042520"/>
            </a:xfrm>
            <a:prstGeom prst="rect">
              <a:avLst/>
            </a:prstGeom>
            <a:noFill/>
            <a:ln>
              <a:noFill/>
            </a:ln>
          </p:spPr>
          <p:txBody>
            <a:bodyPr spcFirstLastPara="1" wrap="square" lIns="110325" tIns="110325" rIns="110325" bIns="110325" anchor="ctr" anchorCtr="0">
              <a:noAutofit/>
            </a:bodyPr>
            <a:lstStyle/>
            <a:p>
              <a:pPr marL="0" marR="0" lvl="0" indent="0" algn="l" rtl="0">
                <a:lnSpc>
                  <a:spcPct val="100000"/>
                </a:lnSpc>
                <a:spcBef>
                  <a:spcPts val="0"/>
                </a:spcBef>
                <a:spcAft>
                  <a:spcPts val="0"/>
                </a:spcAft>
                <a:buClr>
                  <a:schemeClr val="dk1"/>
                </a:buClr>
                <a:buSzPts val="2200"/>
                <a:buFont typeface="Times"/>
                <a:buNone/>
              </a:pPr>
              <a:r>
                <a:rPr lang="en-US" sz="2200" b="0" i="0" u="none" strike="noStrike" cap="none" dirty="0">
                  <a:solidFill>
                    <a:schemeClr val="dk1"/>
                  </a:solidFill>
                  <a:latin typeface="Century Gothic" panose="020B0502020202020204" pitchFamily="34" charset="0"/>
                  <a:ea typeface="Times"/>
                  <a:cs typeface="Times"/>
                  <a:sym typeface="Times"/>
                </a:rPr>
                <a:t>Part I: Mechanisms of CRISPR/Cas-based systems</a:t>
              </a:r>
              <a:endParaRPr dirty="0">
                <a:latin typeface="Century Gothic" panose="020B0502020202020204" pitchFamily="34" charset="0"/>
              </a:endParaRPr>
            </a:p>
          </p:txBody>
        </p:sp>
        <p:sp>
          <p:nvSpPr>
            <p:cNvPr id="98" name="Google Shape;98;p2"/>
            <p:cNvSpPr/>
            <p:nvPr/>
          </p:nvSpPr>
          <p:spPr>
            <a:xfrm>
              <a:off x="0" y="1305208"/>
              <a:ext cx="11597569" cy="1042520"/>
            </a:xfrm>
            <a:prstGeom prst="roundRect">
              <a:avLst>
                <a:gd name="adj" fmla="val 10000"/>
              </a:avLst>
            </a:prstGeom>
            <a:solidFill>
              <a:srgbClr val="CEDF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entury Gothic" panose="020B0502020202020204" pitchFamily="34" charset="0"/>
              </a:endParaRPr>
            </a:p>
          </p:txBody>
        </p:sp>
        <p:sp>
          <p:nvSpPr>
            <p:cNvPr id="99" name="Google Shape;99;p2"/>
            <p:cNvSpPr/>
            <p:nvPr/>
          </p:nvSpPr>
          <p:spPr>
            <a:xfrm>
              <a:off x="315362" y="1539775"/>
              <a:ext cx="573386" cy="573386"/>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entury Gothic" panose="020B0502020202020204" pitchFamily="34" charset="0"/>
              </a:endParaRPr>
            </a:p>
          </p:txBody>
        </p:sp>
        <p:sp>
          <p:nvSpPr>
            <p:cNvPr id="100" name="Google Shape;100;p2"/>
            <p:cNvSpPr/>
            <p:nvPr/>
          </p:nvSpPr>
          <p:spPr>
            <a:xfrm>
              <a:off x="1204111" y="1305208"/>
              <a:ext cx="5218906" cy="104252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entury Gothic" panose="020B0502020202020204" pitchFamily="34" charset="0"/>
              </a:endParaRPr>
            </a:p>
          </p:txBody>
        </p:sp>
        <p:sp>
          <p:nvSpPr>
            <p:cNvPr id="101" name="Google Shape;101;p2"/>
            <p:cNvSpPr txBox="1"/>
            <p:nvPr/>
          </p:nvSpPr>
          <p:spPr>
            <a:xfrm>
              <a:off x="1204110" y="1305208"/>
              <a:ext cx="5915663" cy="1042520"/>
            </a:xfrm>
            <a:prstGeom prst="rect">
              <a:avLst/>
            </a:prstGeom>
            <a:noFill/>
            <a:ln>
              <a:noFill/>
            </a:ln>
          </p:spPr>
          <p:txBody>
            <a:bodyPr spcFirstLastPara="1" wrap="square" lIns="110325" tIns="110325" rIns="110325" bIns="110325" anchor="ctr" anchorCtr="0">
              <a:noAutofit/>
            </a:bodyPr>
            <a:lstStyle/>
            <a:p>
              <a:pPr marL="0" marR="0" lvl="0" indent="0" algn="l" rtl="0">
                <a:lnSpc>
                  <a:spcPct val="100000"/>
                </a:lnSpc>
                <a:spcBef>
                  <a:spcPts val="0"/>
                </a:spcBef>
                <a:spcAft>
                  <a:spcPts val="0"/>
                </a:spcAft>
                <a:buClr>
                  <a:schemeClr val="dk1"/>
                </a:buClr>
                <a:buSzPts val="2200"/>
                <a:buFont typeface="Times"/>
                <a:buNone/>
              </a:pPr>
              <a:r>
                <a:rPr lang="en-US" sz="2200" b="0" i="0" u="none" strike="noStrike" cap="none" dirty="0">
                  <a:solidFill>
                    <a:schemeClr val="dk1"/>
                  </a:solidFill>
                  <a:latin typeface="Century Gothic" panose="020B0502020202020204" pitchFamily="34" charset="0"/>
                  <a:ea typeface="Times"/>
                  <a:cs typeface="Times"/>
                  <a:sym typeface="Times"/>
                </a:rPr>
                <a:t>Part II: Developing a CRISPR/Cas screen</a:t>
              </a:r>
              <a:endParaRPr dirty="0">
                <a:latin typeface="Century Gothic" panose="020B0502020202020204" pitchFamily="34" charset="0"/>
              </a:endParaRPr>
            </a:p>
          </p:txBody>
        </p:sp>
        <p:sp>
          <p:nvSpPr>
            <p:cNvPr id="102" name="Google Shape;102;p2"/>
            <p:cNvSpPr/>
            <p:nvPr/>
          </p:nvSpPr>
          <p:spPr>
            <a:xfrm>
              <a:off x="6423017" y="1305208"/>
              <a:ext cx="5174551" cy="104252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entury Gothic" panose="020B0502020202020204" pitchFamily="34" charset="0"/>
              </a:endParaRPr>
            </a:p>
          </p:txBody>
        </p:sp>
        <p:sp>
          <p:nvSpPr>
            <p:cNvPr id="103" name="Google Shape;103;p2"/>
            <p:cNvSpPr txBox="1"/>
            <p:nvPr/>
          </p:nvSpPr>
          <p:spPr>
            <a:xfrm>
              <a:off x="6751912" y="1326228"/>
              <a:ext cx="4887696" cy="1042520"/>
            </a:xfrm>
            <a:prstGeom prst="rect">
              <a:avLst/>
            </a:prstGeom>
            <a:noFill/>
            <a:ln>
              <a:noFill/>
            </a:ln>
          </p:spPr>
          <p:txBody>
            <a:bodyPr spcFirstLastPara="1" wrap="square" lIns="110325" tIns="110325" rIns="110325" bIns="110325" anchor="ctr" anchorCtr="0">
              <a:noAutofit/>
            </a:bodyPr>
            <a:lstStyle/>
            <a:p>
              <a:pPr marL="0" marR="0" lvl="0" indent="0" algn="l" rtl="0">
                <a:lnSpc>
                  <a:spcPct val="100000"/>
                </a:lnSpc>
                <a:spcBef>
                  <a:spcPts val="0"/>
                </a:spcBef>
                <a:spcAft>
                  <a:spcPts val="0"/>
                </a:spcAft>
                <a:buClr>
                  <a:schemeClr val="dk1"/>
                </a:buClr>
                <a:buSzPts val="1500"/>
                <a:buFont typeface="Times"/>
                <a:buNone/>
              </a:pPr>
              <a:r>
                <a:rPr lang="en-US" i="0" u="none" strike="noStrike" cap="none" dirty="0">
                  <a:solidFill>
                    <a:schemeClr val="dk1"/>
                  </a:solidFill>
                  <a:latin typeface="Century Gothic" panose="020B0502020202020204" pitchFamily="34" charset="0"/>
                  <a:ea typeface="Times"/>
                  <a:cs typeface="Times"/>
                  <a:sym typeface="Times"/>
                </a:rPr>
                <a:t>Workflow for designing  and executing CRISPR screens</a:t>
              </a:r>
              <a:endParaRPr dirty="0">
                <a:latin typeface="Century Gothic" panose="020B0502020202020204" pitchFamily="34" charset="0"/>
              </a:endParaRPr>
            </a:p>
            <a:p>
              <a:pPr marL="0" marR="0" lvl="0" indent="0" algn="l" rtl="0">
                <a:lnSpc>
                  <a:spcPct val="100000"/>
                </a:lnSpc>
                <a:spcBef>
                  <a:spcPts val="525"/>
                </a:spcBef>
                <a:spcAft>
                  <a:spcPts val="0"/>
                </a:spcAft>
                <a:buClr>
                  <a:schemeClr val="dk1"/>
                </a:buClr>
                <a:buSzPts val="1500"/>
                <a:buFont typeface="Times"/>
                <a:buNone/>
              </a:pPr>
              <a:r>
                <a:rPr lang="en-US" i="0" u="none" strike="noStrike" cap="none" dirty="0">
                  <a:solidFill>
                    <a:schemeClr val="dk1"/>
                  </a:solidFill>
                  <a:latin typeface="Century Gothic" panose="020B0502020202020204" pitchFamily="34" charset="0"/>
                  <a:ea typeface="Times"/>
                  <a:cs typeface="Times"/>
                  <a:sym typeface="Times"/>
                </a:rPr>
                <a:t>Workflow for analyzing NGS data from CRISPR screens</a:t>
              </a:r>
              <a:endParaRPr dirty="0">
                <a:latin typeface="Century Gothic" panose="020B0502020202020204" pitchFamily="34" charset="0"/>
              </a:endParaRPr>
            </a:p>
          </p:txBody>
        </p:sp>
        <p:sp>
          <p:nvSpPr>
            <p:cNvPr id="104" name="Google Shape;104;p2"/>
            <p:cNvSpPr/>
            <p:nvPr/>
          </p:nvSpPr>
          <p:spPr>
            <a:xfrm>
              <a:off x="0" y="2608359"/>
              <a:ext cx="11597569" cy="1042520"/>
            </a:xfrm>
            <a:prstGeom prst="roundRect">
              <a:avLst>
                <a:gd name="adj" fmla="val 10000"/>
              </a:avLst>
            </a:prstGeom>
            <a:solidFill>
              <a:srgbClr val="CEDF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entury Gothic" panose="020B0502020202020204" pitchFamily="34" charset="0"/>
              </a:endParaRPr>
            </a:p>
          </p:txBody>
        </p:sp>
        <p:sp>
          <p:nvSpPr>
            <p:cNvPr id="105" name="Google Shape;105;p2"/>
            <p:cNvSpPr/>
            <p:nvPr/>
          </p:nvSpPr>
          <p:spPr>
            <a:xfrm>
              <a:off x="315362" y="2842926"/>
              <a:ext cx="573386" cy="573386"/>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entury Gothic" panose="020B0502020202020204" pitchFamily="34" charset="0"/>
              </a:endParaRPr>
            </a:p>
          </p:txBody>
        </p:sp>
        <p:sp>
          <p:nvSpPr>
            <p:cNvPr id="106" name="Google Shape;106;p2"/>
            <p:cNvSpPr/>
            <p:nvPr/>
          </p:nvSpPr>
          <p:spPr>
            <a:xfrm>
              <a:off x="1204111" y="2608359"/>
              <a:ext cx="10393457" cy="104252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entury Gothic" panose="020B0502020202020204" pitchFamily="34" charset="0"/>
              </a:endParaRPr>
            </a:p>
          </p:txBody>
        </p:sp>
        <p:sp>
          <p:nvSpPr>
            <p:cNvPr id="107" name="Google Shape;107;p2"/>
            <p:cNvSpPr txBox="1"/>
            <p:nvPr/>
          </p:nvSpPr>
          <p:spPr>
            <a:xfrm>
              <a:off x="1204111" y="2608359"/>
              <a:ext cx="10393457" cy="1042520"/>
            </a:xfrm>
            <a:prstGeom prst="rect">
              <a:avLst/>
            </a:prstGeom>
            <a:noFill/>
            <a:ln>
              <a:noFill/>
            </a:ln>
          </p:spPr>
          <p:txBody>
            <a:bodyPr spcFirstLastPara="1" wrap="square" lIns="110325" tIns="110325" rIns="110325" bIns="110325" anchor="ctr" anchorCtr="0">
              <a:noAutofit/>
            </a:bodyPr>
            <a:lstStyle/>
            <a:p>
              <a:pPr marL="0" marR="0" lvl="0" indent="0" algn="l" rtl="0">
                <a:lnSpc>
                  <a:spcPct val="100000"/>
                </a:lnSpc>
                <a:spcBef>
                  <a:spcPts val="0"/>
                </a:spcBef>
                <a:spcAft>
                  <a:spcPts val="0"/>
                </a:spcAft>
                <a:buClr>
                  <a:schemeClr val="dk1"/>
                </a:buClr>
                <a:buSzPts val="2200"/>
                <a:buFont typeface="Times"/>
                <a:buNone/>
              </a:pPr>
              <a:r>
                <a:rPr lang="en-US" sz="2200" b="0" i="0" u="none" strike="noStrike" cap="none" dirty="0">
                  <a:solidFill>
                    <a:schemeClr val="dk1"/>
                  </a:solidFill>
                  <a:latin typeface="Century Gothic" panose="020B0502020202020204" pitchFamily="34" charset="0"/>
                  <a:ea typeface="Times"/>
                  <a:cs typeface="Times"/>
                  <a:sym typeface="Times"/>
                </a:rPr>
                <a:t>Part III: Example CRISPR analysis with edgeR and </a:t>
              </a:r>
              <a:r>
                <a:rPr lang="en-US" sz="2200" b="0" i="0" u="none" strike="noStrike" cap="none" dirty="0" err="1">
                  <a:solidFill>
                    <a:schemeClr val="dk1"/>
                  </a:solidFill>
                  <a:latin typeface="Century Gothic" panose="020B0502020202020204" pitchFamily="34" charset="0"/>
                  <a:ea typeface="Times"/>
                  <a:cs typeface="Times"/>
                  <a:sym typeface="Times"/>
                </a:rPr>
                <a:t>MAGeCK</a:t>
              </a:r>
              <a:endParaRPr dirty="0">
                <a:latin typeface="Century Gothic" panose="020B0502020202020204" pitchFamily="34" charset="0"/>
              </a:endParaRPr>
            </a:p>
          </p:txBody>
        </p:sp>
        <p:sp>
          <p:nvSpPr>
            <p:cNvPr id="110" name="Google Shape;110;p2"/>
            <p:cNvSpPr/>
            <p:nvPr/>
          </p:nvSpPr>
          <p:spPr>
            <a:xfrm>
              <a:off x="1204111" y="3911510"/>
              <a:ext cx="5218906" cy="104252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entury Gothic" panose="020B0502020202020204" pitchFamily="34" charset="0"/>
              </a:endParaRPr>
            </a:p>
          </p:txBody>
        </p:sp>
        <p:sp>
          <p:nvSpPr>
            <p:cNvPr id="112" name="Google Shape;112;p2"/>
            <p:cNvSpPr/>
            <p:nvPr/>
          </p:nvSpPr>
          <p:spPr>
            <a:xfrm>
              <a:off x="6423017" y="3911510"/>
              <a:ext cx="5174551" cy="104252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entury Gothic" panose="020B0502020202020204" pitchFamily="34" charset="0"/>
              </a:endParaRPr>
            </a:p>
          </p:txBody>
        </p:sp>
      </p:grpSp>
      <p:pic>
        <p:nvPicPr>
          <p:cNvPr id="114" name="Google Shape;114;p2" descr="DNA with solid fill"/>
          <p:cNvPicPr preferRelativeResize="0"/>
          <p:nvPr/>
        </p:nvPicPr>
        <p:blipFill rotWithShape="1">
          <a:blip r:embed="rId5">
            <a:alphaModFix/>
          </a:blip>
          <a:srcRect/>
          <a:stretch/>
        </p:blipFill>
        <p:spPr>
          <a:xfrm>
            <a:off x="299157" y="1397000"/>
            <a:ext cx="825500" cy="825500"/>
          </a:xfrm>
          <a:prstGeom prst="rect">
            <a:avLst/>
          </a:prstGeom>
          <a:noFill/>
          <a:ln>
            <a:noFill/>
          </a:ln>
        </p:spPr>
      </p:pic>
    </p:spTree>
    <p:extLst>
      <p:ext uri="{BB962C8B-B14F-4D97-AF65-F5344CB8AC3E}">
        <p14:creationId xmlns:p14="http://schemas.microsoft.com/office/powerpoint/2010/main" val="25391383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21"/>
          <p:cNvSpPr txBox="1">
            <a:spLocks noGrp="1"/>
          </p:cNvSpPr>
          <p:nvPr>
            <p:ph type="title"/>
          </p:nvPr>
        </p:nvSpPr>
        <p:spPr>
          <a:xfrm>
            <a:off x="0" y="0"/>
            <a:ext cx="9889067"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3) Maintain sgRNA representation</a:t>
            </a:r>
            <a:endParaRPr/>
          </a:p>
        </p:txBody>
      </p:sp>
      <p:pic>
        <p:nvPicPr>
          <p:cNvPr id="415" name="Google Shape;415;p21" descr="A picture containing circle&#10;&#10;Description automatically generated"/>
          <p:cNvPicPr preferRelativeResize="0"/>
          <p:nvPr/>
        </p:nvPicPr>
        <p:blipFill rotWithShape="1">
          <a:blip r:embed="rId3">
            <a:alphaModFix/>
          </a:blip>
          <a:srcRect/>
          <a:stretch/>
        </p:blipFill>
        <p:spPr>
          <a:xfrm>
            <a:off x="1262743" y="2502618"/>
            <a:ext cx="2797960" cy="2825391"/>
          </a:xfrm>
          <a:prstGeom prst="rect">
            <a:avLst/>
          </a:prstGeom>
          <a:noFill/>
          <a:ln>
            <a:noFill/>
          </a:ln>
        </p:spPr>
      </p:pic>
      <p:sp>
        <p:nvSpPr>
          <p:cNvPr id="416" name="Google Shape;416;p21"/>
          <p:cNvSpPr txBox="1"/>
          <p:nvPr/>
        </p:nvSpPr>
        <p:spPr>
          <a:xfrm>
            <a:off x="1700848" y="4993728"/>
            <a:ext cx="1736373" cy="276999"/>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200">
                <a:solidFill>
                  <a:schemeClr val="dk1"/>
                </a:solidFill>
                <a:latin typeface="Century Gothic"/>
                <a:ea typeface="Century Gothic"/>
                <a:cs typeface="Century Gothic"/>
                <a:sym typeface="Century Gothic"/>
              </a:rPr>
              <a:t>Cas9 expressing cells</a:t>
            </a:r>
            <a:endParaRPr/>
          </a:p>
        </p:txBody>
      </p:sp>
      <p:sp>
        <p:nvSpPr>
          <p:cNvPr id="417" name="Google Shape;417;p21"/>
          <p:cNvSpPr txBox="1"/>
          <p:nvPr/>
        </p:nvSpPr>
        <p:spPr>
          <a:xfrm>
            <a:off x="807016" y="2443297"/>
            <a:ext cx="811441" cy="276999"/>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200">
                <a:solidFill>
                  <a:schemeClr val="dk1"/>
                </a:solidFill>
                <a:latin typeface="Century Gothic"/>
                <a:ea typeface="Century Gothic"/>
                <a:cs typeface="Century Gothic"/>
                <a:sym typeface="Century Gothic"/>
              </a:rPr>
              <a:t>Plasmids</a:t>
            </a:r>
            <a:endParaRPr/>
          </a:p>
        </p:txBody>
      </p:sp>
      <p:sp>
        <p:nvSpPr>
          <p:cNvPr id="418" name="Google Shape;418;p21"/>
          <p:cNvSpPr txBox="1"/>
          <p:nvPr/>
        </p:nvSpPr>
        <p:spPr>
          <a:xfrm>
            <a:off x="2566214" y="2502618"/>
            <a:ext cx="332142" cy="276999"/>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200">
                <a:solidFill>
                  <a:schemeClr val="dk1"/>
                </a:solidFill>
                <a:latin typeface="Century Gothic"/>
                <a:ea typeface="Century Gothic"/>
                <a:cs typeface="Century Gothic"/>
                <a:sym typeface="Century Gothic"/>
              </a:rPr>
              <a:t>or</a:t>
            </a:r>
            <a:endParaRPr/>
          </a:p>
        </p:txBody>
      </p:sp>
      <p:sp>
        <p:nvSpPr>
          <p:cNvPr id="419" name="Google Shape;419;p21"/>
          <p:cNvSpPr txBox="1"/>
          <p:nvPr/>
        </p:nvSpPr>
        <p:spPr>
          <a:xfrm>
            <a:off x="3848083" y="2443297"/>
            <a:ext cx="846707" cy="276999"/>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200">
                <a:solidFill>
                  <a:schemeClr val="dk1"/>
                </a:solidFill>
                <a:latin typeface="Century Gothic"/>
                <a:ea typeface="Century Gothic"/>
                <a:cs typeface="Century Gothic"/>
                <a:sym typeface="Century Gothic"/>
              </a:rPr>
              <a:t>Lentivirus</a:t>
            </a:r>
            <a:endParaRPr/>
          </a:p>
        </p:txBody>
      </p:sp>
      <p:sp>
        <p:nvSpPr>
          <p:cNvPr id="420" name="Google Shape;420;p21"/>
          <p:cNvSpPr txBox="1"/>
          <p:nvPr/>
        </p:nvSpPr>
        <p:spPr>
          <a:xfrm>
            <a:off x="1772700" y="3472292"/>
            <a:ext cx="1778051" cy="246221"/>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000">
                <a:solidFill>
                  <a:schemeClr val="dk1"/>
                </a:solidFill>
                <a:latin typeface="Century Gothic"/>
                <a:ea typeface="Century Gothic"/>
                <a:cs typeface="Century Gothic"/>
                <a:sym typeface="Century Gothic"/>
              </a:rPr>
              <a:t>Transfection/Transduction</a:t>
            </a:r>
            <a:endParaRPr/>
          </a:p>
        </p:txBody>
      </p:sp>
      <p:sp>
        <p:nvSpPr>
          <p:cNvPr id="421" name="Google Shape;421;p21"/>
          <p:cNvSpPr txBox="1"/>
          <p:nvPr/>
        </p:nvSpPr>
        <p:spPr>
          <a:xfrm>
            <a:off x="77821" y="6334339"/>
            <a:ext cx="4007796" cy="415498"/>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n-US" sz="800">
                <a:solidFill>
                  <a:schemeClr val="dk1"/>
                </a:solidFill>
                <a:latin typeface="Century Gothic"/>
                <a:ea typeface="Century Gothic"/>
                <a:cs typeface="Century Gothic"/>
                <a:sym typeface="Century Gothic"/>
              </a:rPr>
              <a:t>Created with BioRender.com</a:t>
            </a:r>
            <a:endParaRPr sz="800">
              <a:solidFill>
                <a:schemeClr val="dk1"/>
              </a:solidFill>
              <a:latin typeface="Century Gothic"/>
              <a:ea typeface="Century Gothic"/>
              <a:cs typeface="Century Gothic"/>
              <a:sym typeface="Century Gothic"/>
            </a:endParaRPr>
          </a:p>
          <a:p>
            <a:pPr marL="0" marR="0" lvl="0" indent="0" algn="l" rtl="0">
              <a:spcBef>
                <a:spcPts val="600"/>
              </a:spcBef>
              <a:spcAft>
                <a:spcPts val="0"/>
              </a:spcAft>
              <a:buNone/>
            </a:pPr>
            <a:r>
              <a:rPr lang="en-US" sz="800">
                <a:solidFill>
                  <a:schemeClr val="dk1"/>
                </a:solidFill>
                <a:latin typeface="Century Gothic"/>
                <a:ea typeface="Century Gothic"/>
                <a:cs typeface="Century Gothic"/>
                <a:sym typeface="Century Gothic"/>
              </a:rPr>
              <a:t>Adapted from Doench, Nature Reviews (2017)</a:t>
            </a:r>
            <a:endParaRPr/>
          </a:p>
        </p:txBody>
      </p:sp>
      <p:sp>
        <p:nvSpPr>
          <p:cNvPr id="422" name="Google Shape;422;p21"/>
          <p:cNvSpPr txBox="1"/>
          <p:nvPr/>
        </p:nvSpPr>
        <p:spPr>
          <a:xfrm>
            <a:off x="3988246" y="2946461"/>
            <a:ext cx="2029723" cy="276999"/>
          </a:xfrm>
          <a:prstGeom prst="rect">
            <a:avLst/>
          </a:prstGeom>
          <a:solidFill>
            <a:srgbClr val="FDFBE1"/>
          </a:solid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200">
                <a:solidFill>
                  <a:schemeClr val="dk1"/>
                </a:solidFill>
                <a:latin typeface="Century Gothic"/>
                <a:ea typeface="Century Gothic"/>
                <a:cs typeface="Century Gothic"/>
                <a:sym typeface="Century Gothic"/>
              </a:rPr>
              <a:t>One million viral particles</a:t>
            </a:r>
            <a:endParaRPr/>
          </a:p>
        </p:txBody>
      </p:sp>
      <p:sp>
        <p:nvSpPr>
          <p:cNvPr id="423" name="Google Shape;423;p21"/>
          <p:cNvSpPr txBox="1"/>
          <p:nvPr/>
        </p:nvSpPr>
        <p:spPr>
          <a:xfrm>
            <a:off x="4060703" y="4253879"/>
            <a:ext cx="1720343" cy="276999"/>
          </a:xfrm>
          <a:prstGeom prst="rect">
            <a:avLst/>
          </a:prstGeom>
          <a:solidFill>
            <a:srgbClr val="FDFBE1"/>
          </a:solid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200" dirty="0">
                <a:solidFill>
                  <a:schemeClr val="dk1"/>
                </a:solidFill>
                <a:latin typeface="Century Gothic"/>
                <a:ea typeface="Century Gothic"/>
                <a:cs typeface="Century Gothic"/>
                <a:sym typeface="Century Gothic"/>
              </a:rPr>
              <a:t>One million cells</a:t>
            </a:r>
            <a:endParaRPr dirty="0"/>
          </a:p>
        </p:txBody>
      </p:sp>
      <p:sp>
        <p:nvSpPr>
          <p:cNvPr id="424" name="Google Shape;424;p21"/>
          <p:cNvSpPr txBox="1"/>
          <p:nvPr/>
        </p:nvSpPr>
        <p:spPr>
          <a:xfrm>
            <a:off x="6919831" y="3638314"/>
            <a:ext cx="758541" cy="276999"/>
          </a:xfrm>
          <a:prstGeom prst="rect">
            <a:avLst/>
          </a:prstGeom>
          <a:solidFill>
            <a:srgbClr val="FDFBE1"/>
          </a:solid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200">
                <a:solidFill>
                  <a:schemeClr val="dk1"/>
                </a:solidFill>
                <a:latin typeface="Century Gothic"/>
                <a:ea typeface="Century Gothic"/>
                <a:cs typeface="Century Gothic"/>
                <a:sym typeface="Century Gothic"/>
              </a:rPr>
              <a:t>MOI = 1</a:t>
            </a:r>
            <a:endParaRPr/>
          </a:p>
        </p:txBody>
      </p:sp>
      <p:cxnSp>
        <p:nvCxnSpPr>
          <p:cNvPr id="425" name="Google Shape;425;p21"/>
          <p:cNvCxnSpPr/>
          <p:nvPr/>
        </p:nvCxnSpPr>
        <p:spPr>
          <a:xfrm>
            <a:off x="6096000" y="3223460"/>
            <a:ext cx="634584" cy="414854"/>
          </a:xfrm>
          <a:prstGeom prst="straightConnector1">
            <a:avLst/>
          </a:prstGeom>
          <a:solidFill>
            <a:schemeClr val="accent1"/>
          </a:solidFill>
          <a:ln w="9525" cap="flat" cmpd="sng">
            <a:solidFill>
              <a:schemeClr val="dk1"/>
            </a:solidFill>
            <a:prstDash val="solid"/>
            <a:round/>
            <a:headEnd type="none" w="sm" len="sm"/>
            <a:tailEnd type="triangle" w="med" len="med"/>
          </a:ln>
        </p:spPr>
      </p:cxnSp>
      <p:cxnSp>
        <p:nvCxnSpPr>
          <p:cNvPr id="426" name="Google Shape;426;p21"/>
          <p:cNvCxnSpPr/>
          <p:nvPr/>
        </p:nvCxnSpPr>
        <p:spPr>
          <a:xfrm rot="10800000" flipH="1">
            <a:off x="6017969" y="3945483"/>
            <a:ext cx="712615" cy="463165"/>
          </a:xfrm>
          <a:prstGeom prst="straightConnector1">
            <a:avLst/>
          </a:prstGeom>
          <a:solidFill>
            <a:schemeClr val="accent1"/>
          </a:solidFill>
          <a:ln w="9525" cap="flat" cmpd="sng">
            <a:solidFill>
              <a:schemeClr val="dk1"/>
            </a:solidFill>
            <a:prstDash val="solid"/>
            <a:round/>
            <a:headEnd type="none" w="sm" len="sm"/>
            <a:tailEnd type="triangle" w="med" len="med"/>
          </a:ln>
        </p:spPr>
      </p:cxnSp>
      <p:sp>
        <p:nvSpPr>
          <p:cNvPr id="427" name="Google Shape;427;p21"/>
          <p:cNvSpPr txBox="1"/>
          <p:nvPr/>
        </p:nvSpPr>
        <p:spPr>
          <a:xfrm>
            <a:off x="4060703" y="5099451"/>
            <a:ext cx="6430449" cy="71619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000"/>
              <a:buFont typeface="Century Gothic"/>
              <a:buNone/>
            </a:pPr>
            <a:r>
              <a:rPr lang="en-US" sz="2000" b="0" i="1">
                <a:solidFill>
                  <a:schemeClr val="dk1"/>
                </a:solidFill>
                <a:latin typeface="Century Gothic"/>
                <a:ea typeface="Century Gothic"/>
                <a:cs typeface="Century Gothic"/>
                <a:sym typeface="Century Gothic"/>
              </a:rPr>
              <a:t>Infecting at an MOI of 1 does not guarantee that all host cells will become infected/transduced.</a:t>
            </a:r>
            <a:endParaRPr sz="2000" b="0" i="0">
              <a:solidFill>
                <a:schemeClr val="dk1"/>
              </a:solidFill>
              <a:latin typeface="Century Gothic"/>
              <a:ea typeface="Century Gothic"/>
              <a:cs typeface="Century Gothic"/>
              <a:sym typeface="Century Gothic"/>
            </a:endParaRPr>
          </a:p>
        </p:txBody>
      </p:sp>
      <p:sp>
        <p:nvSpPr>
          <p:cNvPr id="428" name="Google Shape;428;p21"/>
          <p:cNvSpPr txBox="1"/>
          <p:nvPr/>
        </p:nvSpPr>
        <p:spPr>
          <a:xfrm>
            <a:off x="263074" y="1303601"/>
            <a:ext cx="11509790" cy="716191"/>
          </a:xfrm>
          <a:prstGeom prst="rect">
            <a:avLst/>
          </a:prstGeom>
          <a:solidFill>
            <a:srgbClr val="FDFBE1"/>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000"/>
              <a:buFont typeface="Century Gothic"/>
              <a:buNone/>
            </a:pPr>
            <a:r>
              <a:rPr lang="en-US" sz="2000" b="0" i="0">
                <a:solidFill>
                  <a:schemeClr val="dk1"/>
                </a:solidFill>
                <a:latin typeface="Century Gothic"/>
                <a:ea typeface="Century Gothic"/>
                <a:cs typeface="Century Gothic"/>
                <a:sym typeface="Century Gothic"/>
              </a:rPr>
              <a:t>i) Determine the </a:t>
            </a:r>
            <a:r>
              <a:rPr lang="en-US" sz="2000" b="1" i="0">
                <a:solidFill>
                  <a:schemeClr val="dk1"/>
                </a:solidFill>
                <a:latin typeface="Century Gothic"/>
                <a:ea typeface="Century Gothic"/>
                <a:cs typeface="Century Gothic"/>
                <a:sym typeface="Century Gothic"/>
              </a:rPr>
              <a:t>multiplicity of infection (MOI) </a:t>
            </a:r>
            <a:r>
              <a:rPr lang="en-US" sz="2000" b="0" i="0">
                <a:solidFill>
                  <a:schemeClr val="dk1"/>
                </a:solidFill>
                <a:latin typeface="Century Gothic"/>
                <a:ea typeface="Century Gothic"/>
                <a:cs typeface="Century Gothic"/>
                <a:sym typeface="Century Gothic"/>
              </a:rPr>
              <a:t>which refers to the number of viral particle(s) present relative to host cell(s).</a:t>
            </a:r>
            <a:endParaRPr/>
          </a:p>
          <a:p>
            <a:pPr marL="0" marR="0" lvl="0" indent="0" algn="l" rtl="0">
              <a:spcBef>
                <a:spcPts val="600"/>
              </a:spcBef>
              <a:spcAft>
                <a:spcPts val="0"/>
              </a:spcAft>
              <a:buClr>
                <a:schemeClr val="dk1"/>
              </a:buClr>
              <a:buSzPts val="2000"/>
              <a:buFont typeface="Century Gothic"/>
              <a:buNone/>
            </a:pPr>
            <a:endParaRPr sz="2000" b="0" i="0">
              <a:solidFill>
                <a:schemeClr val="dk1"/>
              </a:solidFill>
              <a:latin typeface="Century Gothic"/>
              <a:ea typeface="Century Gothic"/>
              <a:cs typeface="Century Gothic"/>
              <a:sym typeface="Century Gothic"/>
            </a:endParaRPr>
          </a:p>
        </p:txBody>
      </p:sp>
      <p:sp>
        <p:nvSpPr>
          <p:cNvPr id="429" name="Google Shape;429;p21"/>
          <p:cNvSpPr/>
          <p:nvPr/>
        </p:nvSpPr>
        <p:spPr>
          <a:xfrm>
            <a:off x="807016" y="2392327"/>
            <a:ext cx="1851124" cy="1277886"/>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rgbClr val="000000"/>
              </a:solidFill>
              <a:latin typeface="Times"/>
              <a:ea typeface="Times"/>
              <a:cs typeface="Times"/>
              <a:sym typeface="Times"/>
            </a:endParaRPr>
          </a:p>
        </p:txBody>
      </p:sp>
      <p:sp>
        <p:nvSpPr>
          <p:cNvPr id="430" name="Google Shape;430;p21"/>
          <p:cNvSpPr/>
          <p:nvPr/>
        </p:nvSpPr>
        <p:spPr>
          <a:xfrm>
            <a:off x="2610122" y="2534289"/>
            <a:ext cx="244326" cy="246221"/>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rgbClr val="000000"/>
              </a:solidFill>
              <a:latin typeface="Times"/>
              <a:ea typeface="Times"/>
              <a:cs typeface="Times"/>
              <a:sym typeface="Time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23"/>
          <p:cNvSpPr txBox="1">
            <a:spLocks noGrp="1"/>
          </p:cNvSpPr>
          <p:nvPr>
            <p:ph type="title"/>
          </p:nvPr>
        </p:nvSpPr>
        <p:spPr>
          <a:xfrm>
            <a:off x="0" y="0"/>
            <a:ext cx="9889067"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3) Maintain sgRNA representation</a:t>
            </a:r>
            <a:endParaRPr/>
          </a:p>
        </p:txBody>
      </p:sp>
      <p:sp>
        <p:nvSpPr>
          <p:cNvPr id="449" name="Google Shape;449;p23"/>
          <p:cNvSpPr txBox="1"/>
          <p:nvPr/>
        </p:nvSpPr>
        <p:spPr>
          <a:xfrm>
            <a:off x="77821" y="6534393"/>
            <a:ext cx="4007796" cy="215444"/>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n-US" sz="800">
                <a:solidFill>
                  <a:schemeClr val="dk1"/>
                </a:solidFill>
                <a:latin typeface="Century Gothic"/>
                <a:ea typeface="Century Gothic"/>
                <a:cs typeface="Century Gothic"/>
                <a:sym typeface="Century Gothic"/>
              </a:rPr>
              <a:t>Adapted from10X Genomics</a:t>
            </a:r>
            <a:endParaRPr/>
          </a:p>
        </p:txBody>
      </p:sp>
      <p:sp>
        <p:nvSpPr>
          <p:cNvPr id="450" name="Google Shape;450;p23"/>
          <p:cNvSpPr txBox="1"/>
          <p:nvPr/>
        </p:nvSpPr>
        <p:spPr>
          <a:xfrm>
            <a:off x="263074" y="1303602"/>
            <a:ext cx="11509790" cy="479192"/>
          </a:xfrm>
          <a:prstGeom prst="rect">
            <a:avLst/>
          </a:prstGeom>
          <a:solidFill>
            <a:srgbClr val="FDFBE1"/>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000"/>
              <a:buFont typeface="Century Gothic"/>
              <a:buNone/>
            </a:pPr>
            <a:r>
              <a:rPr lang="en-US" sz="2000" b="0" i="0">
                <a:solidFill>
                  <a:schemeClr val="dk1"/>
                </a:solidFill>
                <a:latin typeface="Century Gothic"/>
                <a:ea typeface="Century Gothic"/>
                <a:cs typeface="Century Gothic"/>
                <a:sym typeface="Century Gothic"/>
              </a:rPr>
              <a:t>i) Determine an MOI at the </a:t>
            </a:r>
            <a:r>
              <a:rPr lang="en-US" sz="2000" b="1" i="0">
                <a:solidFill>
                  <a:schemeClr val="dk1"/>
                </a:solidFill>
                <a:latin typeface="Century Gothic"/>
                <a:ea typeface="Century Gothic"/>
                <a:cs typeface="Century Gothic"/>
                <a:sym typeface="Century Gothic"/>
              </a:rPr>
              <a:t>infection efficiency </a:t>
            </a:r>
            <a:r>
              <a:rPr lang="en-US" sz="2000" b="0" i="0">
                <a:solidFill>
                  <a:schemeClr val="dk1"/>
                </a:solidFill>
                <a:latin typeface="Century Gothic"/>
                <a:ea typeface="Century Gothic"/>
                <a:cs typeface="Century Gothic"/>
                <a:sym typeface="Century Gothic"/>
              </a:rPr>
              <a:t>of 20-60%</a:t>
            </a:r>
            <a:endParaRPr/>
          </a:p>
        </p:txBody>
      </p:sp>
      <p:pic>
        <p:nvPicPr>
          <p:cNvPr id="451" name="Google Shape;451;p23"/>
          <p:cNvPicPr preferRelativeResize="0">
            <a:picLocks noGrp="1"/>
          </p:cNvPicPr>
          <p:nvPr>
            <p:ph type="body" idx="1"/>
          </p:nvPr>
        </p:nvPicPr>
        <p:blipFill rotWithShape="1">
          <a:blip r:embed="rId3">
            <a:alphaModFix/>
          </a:blip>
          <a:srcRect/>
          <a:stretch/>
        </p:blipFill>
        <p:spPr>
          <a:xfrm>
            <a:off x="3217626" y="2952521"/>
            <a:ext cx="5639840" cy="1951718"/>
          </a:xfrm>
          <a:prstGeom prst="rect">
            <a:avLst/>
          </a:prstGeom>
          <a:noFill/>
          <a:ln>
            <a:noFill/>
          </a:ln>
        </p:spPr>
      </p:pic>
      <p:sp>
        <p:nvSpPr>
          <p:cNvPr id="452" name="Google Shape;452;p23"/>
          <p:cNvSpPr/>
          <p:nvPr/>
        </p:nvSpPr>
        <p:spPr>
          <a:xfrm>
            <a:off x="3398056" y="2353808"/>
            <a:ext cx="1726322" cy="2550432"/>
          </a:xfrm>
          <a:prstGeom prst="rect">
            <a:avLst/>
          </a:prstGeom>
          <a:noFill/>
          <a:ln w="9525" cap="flat" cmpd="sng">
            <a:solidFill>
              <a:srgbClr val="E5E5E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rgbClr val="000000"/>
              </a:solidFill>
              <a:latin typeface="Times"/>
              <a:ea typeface="Times"/>
              <a:cs typeface="Times"/>
              <a:sym typeface="Times"/>
            </a:endParaRPr>
          </a:p>
        </p:txBody>
      </p:sp>
      <p:sp>
        <p:nvSpPr>
          <p:cNvPr id="453" name="Google Shape;453;p23"/>
          <p:cNvSpPr txBox="1"/>
          <p:nvPr/>
        </p:nvSpPr>
        <p:spPr>
          <a:xfrm>
            <a:off x="3398056" y="2413130"/>
            <a:ext cx="1726322" cy="338554"/>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600">
                <a:solidFill>
                  <a:schemeClr val="dk1"/>
                </a:solidFill>
                <a:latin typeface="Century Gothic"/>
                <a:ea typeface="Century Gothic"/>
                <a:cs typeface="Century Gothic"/>
                <a:sym typeface="Century Gothic"/>
              </a:rPr>
              <a:t>Low MOI</a:t>
            </a:r>
            <a:endParaRPr/>
          </a:p>
        </p:txBody>
      </p:sp>
      <p:sp>
        <p:nvSpPr>
          <p:cNvPr id="454" name="Google Shape;454;p23"/>
          <p:cNvSpPr/>
          <p:nvPr/>
        </p:nvSpPr>
        <p:spPr>
          <a:xfrm>
            <a:off x="5228606" y="2353808"/>
            <a:ext cx="1726322" cy="2550432"/>
          </a:xfrm>
          <a:prstGeom prst="rect">
            <a:avLst/>
          </a:prstGeom>
          <a:noFill/>
          <a:ln w="9525" cap="flat" cmpd="sng">
            <a:solidFill>
              <a:srgbClr val="E5E5E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rgbClr val="000000"/>
              </a:solidFill>
              <a:latin typeface="Times"/>
              <a:ea typeface="Times"/>
              <a:cs typeface="Times"/>
              <a:sym typeface="Times"/>
            </a:endParaRPr>
          </a:p>
        </p:txBody>
      </p:sp>
      <p:sp>
        <p:nvSpPr>
          <p:cNvPr id="455" name="Google Shape;455;p23"/>
          <p:cNvSpPr txBox="1"/>
          <p:nvPr/>
        </p:nvSpPr>
        <p:spPr>
          <a:xfrm>
            <a:off x="5228606" y="2413130"/>
            <a:ext cx="1726322" cy="338554"/>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600">
                <a:solidFill>
                  <a:schemeClr val="dk1"/>
                </a:solidFill>
                <a:latin typeface="Century Gothic"/>
                <a:ea typeface="Century Gothic"/>
                <a:cs typeface="Century Gothic"/>
                <a:sym typeface="Century Gothic"/>
              </a:rPr>
              <a:t>Optimal MOI</a:t>
            </a:r>
            <a:endParaRPr/>
          </a:p>
        </p:txBody>
      </p:sp>
      <p:sp>
        <p:nvSpPr>
          <p:cNvPr id="456" name="Google Shape;456;p23"/>
          <p:cNvSpPr/>
          <p:nvPr/>
        </p:nvSpPr>
        <p:spPr>
          <a:xfrm>
            <a:off x="7081136" y="2353808"/>
            <a:ext cx="1776329" cy="2550432"/>
          </a:xfrm>
          <a:prstGeom prst="rect">
            <a:avLst/>
          </a:prstGeom>
          <a:noFill/>
          <a:ln w="9525" cap="flat" cmpd="sng">
            <a:solidFill>
              <a:srgbClr val="E5E5E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rgbClr val="000000"/>
              </a:solidFill>
              <a:latin typeface="Times"/>
              <a:ea typeface="Times"/>
              <a:cs typeface="Times"/>
              <a:sym typeface="Times"/>
            </a:endParaRPr>
          </a:p>
        </p:txBody>
      </p:sp>
      <p:sp>
        <p:nvSpPr>
          <p:cNvPr id="457" name="Google Shape;457;p23"/>
          <p:cNvSpPr txBox="1"/>
          <p:nvPr/>
        </p:nvSpPr>
        <p:spPr>
          <a:xfrm>
            <a:off x="7081137" y="2413130"/>
            <a:ext cx="1726322" cy="338554"/>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600">
                <a:solidFill>
                  <a:schemeClr val="dk1"/>
                </a:solidFill>
                <a:latin typeface="Century Gothic"/>
                <a:ea typeface="Century Gothic"/>
                <a:cs typeface="Century Gothic"/>
                <a:sym typeface="Century Gothic"/>
              </a:rPr>
              <a:t>High MOI</a:t>
            </a:r>
            <a:endParaRPr/>
          </a:p>
        </p:txBody>
      </p:sp>
      <p:sp>
        <p:nvSpPr>
          <p:cNvPr id="458" name="Google Shape;458;p23"/>
          <p:cNvSpPr/>
          <p:nvPr/>
        </p:nvSpPr>
        <p:spPr>
          <a:xfrm>
            <a:off x="5194737" y="2229169"/>
            <a:ext cx="1802525" cy="2707728"/>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rgbClr val="000000"/>
              </a:solidFill>
              <a:latin typeface="Times"/>
              <a:ea typeface="Times"/>
              <a:cs typeface="Times"/>
              <a:sym typeface="Times"/>
            </a:endParaRPr>
          </a:p>
        </p:txBody>
      </p:sp>
      <p:sp>
        <p:nvSpPr>
          <p:cNvPr id="459" name="Google Shape;459;p23"/>
          <p:cNvSpPr/>
          <p:nvPr/>
        </p:nvSpPr>
        <p:spPr>
          <a:xfrm>
            <a:off x="7070250" y="2229169"/>
            <a:ext cx="1802525" cy="2707728"/>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rgbClr val="000000"/>
              </a:solidFill>
              <a:latin typeface="Times"/>
              <a:ea typeface="Times"/>
              <a:cs typeface="Times"/>
              <a:sym typeface="Times"/>
            </a:endParaRPr>
          </a:p>
        </p:txBody>
      </p:sp>
      <p:sp>
        <p:nvSpPr>
          <p:cNvPr id="460" name="Google Shape;460;p23"/>
          <p:cNvSpPr txBox="1"/>
          <p:nvPr/>
        </p:nvSpPr>
        <p:spPr>
          <a:xfrm>
            <a:off x="4993241" y="1943396"/>
            <a:ext cx="24632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entury Gothic"/>
                <a:ea typeface="Century Gothic"/>
                <a:cs typeface="Century Gothic"/>
                <a:sym typeface="Century Gothic"/>
              </a:rPr>
              <a:t>Infection efficiency</a:t>
            </a:r>
            <a:endParaRPr sz="1800" b="1" i="0">
              <a:solidFill>
                <a:schemeClr val="dk1"/>
              </a:solidFill>
              <a:latin typeface="Century Gothic"/>
              <a:ea typeface="Century Gothic"/>
              <a:cs typeface="Century Gothic"/>
              <a:sym typeface="Century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24"/>
          <p:cNvSpPr txBox="1">
            <a:spLocks noGrp="1"/>
          </p:cNvSpPr>
          <p:nvPr>
            <p:ph type="title"/>
          </p:nvPr>
        </p:nvSpPr>
        <p:spPr>
          <a:xfrm>
            <a:off x="0" y="0"/>
            <a:ext cx="9889067"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3) Maintain sgRNA representation</a:t>
            </a:r>
            <a:endParaRPr/>
          </a:p>
        </p:txBody>
      </p:sp>
      <p:sp>
        <p:nvSpPr>
          <p:cNvPr id="467" name="Google Shape;467;p24"/>
          <p:cNvSpPr txBox="1"/>
          <p:nvPr/>
        </p:nvSpPr>
        <p:spPr>
          <a:xfrm>
            <a:off x="77821" y="6534393"/>
            <a:ext cx="4007796" cy="215444"/>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n-US" sz="800">
                <a:solidFill>
                  <a:schemeClr val="dk1"/>
                </a:solidFill>
                <a:latin typeface="Century Gothic"/>
                <a:ea typeface="Century Gothic"/>
                <a:cs typeface="Century Gothic"/>
                <a:sym typeface="Century Gothic"/>
              </a:rPr>
              <a:t>Adapted from10X Genomics</a:t>
            </a:r>
            <a:endParaRPr/>
          </a:p>
        </p:txBody>
      </p:sp>
      <p:sp>
        <p:nvSpPr>
          <p:cNvPr id="468" name="Google Shape;468;p24"/>
          <p:cNvSpPr txBox="1"/>
          <p:nvPr/>
        </p:nvSpPr>
        <p:spPr>
          <a:xfrm>
            <a:off x="263074" y="1303602"/>
            <a:ext cx="11509790" cy="479192"/>
          </a:xfrm>
          <a:prstGeom prst="rect">
            <a:avLst/>
          </a:prstGeom>
          <a:solidFill>
            <a:srgbClr val="FDFBE1"/>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000"/>
              <a:buFont typeface="Century Gothic"/>
              <a:buNone/>
            </a:pPr>
            <a:r>
              <a:rPr lang="en-US" sz="2000" b="0" i="0">
                <a:solidFill>
                  <a:schemeClr val="dk1"/>
                </a:solidFill>
                <a:latin typeface="Century Gothic"/>
                <a:ea typeface="Century Gothic"/>
                <a:cs typeface="Century Gothic"/>
                <a:sym typeface="Century Gothic"/>
              </a:rPr>
              <a:t>i) Determine an MOI at the </a:t>
            </a:r>
            <a:r>
              <a:rPr lang="en-US" sz="2000" b="1" i="0">
                <a:solidFill>
                  <a:schemeClr val="dk1"/>
                </a:solidFill>
                <a:latin typeface="Century Gothic"/>
                <a:ea typeface="Century Gothic"/>
                <a:cs typeface="Century Gothic"/>
                <a:sym typeface="Century Gothic"/>
              </a:rPr>
              <a:t>infection efficiency </a:t>
            </a:r>
            <a:r>
              <a:rPr lang="en-US" sz="2000" b="0" i="0">
                <a:solidFill>
                  <a:schemeClr val="dk1"/>
                </a:solidFill>
                <a:latin typeface="Century Gothic"/>
                <a:ea typeface="Century Gothic"/>
                <a:cs typeface="Century Gothic"/>
                <a:sym typeface="Century Gothic"/>
              </a:rPr>
              <a:t>of 20-60%</a:t>
            </a:r>
            <a:endParaRPr/>
          </a:p>
        </p:txBody>
      </p:sp>
      <p:pic>
        <p:nvPicPr>
          <p:cNvPr id="469" name="Google Shape;469;p24"/>
          <p:cNvPicPr preferRelativeResize="0">
            <a:picLocks noGrp="1"/>
          </p:cNvPicPr>
          <p:nvPr>
            <p:ph type="body" idx="1"/>
          </p:nvPr>
        </p:nvPicPr>
        <p:blipFill rotWithShape="1">
          <a:blip r:embed="rId3">
            <a:alphaModFix/>
          </a:blip>
          <a:srcRect/>
          <a:stretch/>
        </p:blipFill>
        <p:spPr>
          <a:xfrm>
            <a:off x="3217626" y="2952521"/>
            <a:ext cx="5639840" cy="1951718"/>
          </a:xfrm>
          <a:prstGeom prst="rect">
            <a:avLst/>
          </a:prstGeom>
          <a:noFill/>
          <a:ln>
            <a:noFill/>
          </a:ln>
        </p:spPr>
      </p:pic>
      <p:sp>
        <p:nvSpPr>
          <p:cNvPr id="470" name="Google Shape;470;p24"/>
          <p:cNvSpPr/>
          <p:nvPr/>
        </p:nvSpPr>
        <p:spPr>
          <a:xfrm>
            <a:off x="3398056" y="2353808"/>
            <a:ext cx="1726322" cy="2550432"/>
          </a:xfrm>
          <a:prstGeom prst="rect">
            <a:avLst/>
          </a:prstGeom>
          <a:noFill/>
          <a:ln w="9525" cap="flat" cmpd="sng">
            <a:solidFill>
              <a:srgbClr val="E5E5E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rgbClr val="000000"/>
              </a:solidFill>
              <a:latin typeface="Times"/>
              <a:ea typeface="Times"/>
              <a:cs typeface="Times"/>
              <a:sym typeface="Times"/>
            </a:endParaRPr>
          </a:p>
        </p:txBody>
      </p:sp>
      <p:sp>
        <p:nvSpPr>
          <p:cNvPr id="471" name="Google Shape;471;p24"/>
          <p:cNvSpPr txBox="1"/>
          <p:nvPr/>
        </p:nvSpPr>
        <p:spPr>
          <a:xfrm>
            <a:off x="3398056" y="2413130"/>
            <a:ext cx="1726322" cy="338554"/>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600">
                <a:solidFill>
                  <a:schemeClr val="dk1"/>
                </a:solidFill>
                <a:latin typeface="Century Gothic"/>
                <a:ea typeface="Century Gothic"/>
                <a:cs typeface="Century Gothic"/>
                <a:sym typeface="Century Gothic"/>
              </a:rPr>
              <a:t>Low MOI</a:t>
            </a:r>
            <a:endParaRPr/>
          </a:p>
        </p:txBody>
      </p:sp>
      <p:sp>
        <p:nvSpPr>
          <p:cNvPr id="472" name="Google Shape;472;p24"/>
          <p:cNvSpPr/>
          <p:nvPr/>
        </p:nvSpPr>
        <p:spPr>
          <a:xfrm>
            <a:off x="5228606" y="2353808"/>
            <a:ext cx="1726322" cy="2550432"/>
          </a:xfrm>
          <a:prstGeom prst="rect">
            <a:avLst/>
          </a:prstGeom>
          <a:noFill/>
          <a:ln w="9525" cap="flat" cmpd="sng">
            <a:solidFill>
              <a:srgbClr val="E5E5E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rgbClr val="000000"/>
              </a:solidFill>
              <a:latin typeface="Times"/>
              <a:ea typeface="Times"/>
              <a:cs typeface="Times"/>
              <a:sym typeface="Times"/>
            </a:endParaRPr>
          </a:p>
        </p:txBody>
      </p:sp>
      <p:sp>
        <p:nvSpPr>
          <p:cNvPr id="473" name="Google Shape;473;p24"/>
          <p:cNvSpPr txBox="1"/>
          <p:nvPr/>
        </p:nvSpPr>
        <p:spPr>
          <a:xfrm>
            <a:off x="5228606" y="2413130"/>
            <a:ext cx="1726322" cy="338554"/>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600">
                <a:solidFill>
                  <a:schemeClr val="dk1"/>
                </a:solidFill>
                <a:latin typeface="Century Gothic"/>
                <a:ea typeface="Century Gothic"/>
                <a:cs typeface="Century Gothic"/>
                <a:sym typeface="Century Gothic"/>
              </a:rPr>
              <a:t>Optimal MOI</a:t>
            </a:r>
            <a:endParaRPr/>
          </a:p>
        </p:txBody>
      </p:sp>
      <p:sp>
        <p:nvSpPr>
          <p:cNvPr id="474" name="Google Shape;474;p24"/>
          <p:cNvSpPr/>
          <p:nvPr/>
        </p:nvSpPr>
        <p:spPr>
          <a:xfrm>
            <a:off x="7081136" y="2353808"/>
            <a:ext cx="1776329" cy="2550432"/>
          </a:xfrm>
          <a:prstGeom prst="rect">
            <a:avLst/>
          </a:prstGeom>
          <a:noFill/>
          <a:ln w="9525" cap="flat" cmpd="sng">
            <a:solidFill>
              <a:srgbClr val="E5E5E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rgbClr val="000000"/>
              </a:solidFill>
              <a:latin typeface="Times"/>
              <a:ea typeface="Times"/>
              <a:cs typeface="Times"/>
              <a:sym typeface="Times"/>
            </a:endParaRPr>
          </a:p>
        </p:txBody>
      </p:sp>
      <p:sp>
        <p:nvSpPr>
          <p:cNvPr id="475" name="Google Shape;475;p24"/>
          <p:cNvSpPr txBox="1"/>
          <p:nvPr/>
        </p:nvSpPr>
        <p:spPr>
          <a:xfrm>
            <a:off x="7081137" y="2413130"/>
            <a:ext cx="1726322" cy="338554"/>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600">
                <a:solidFill>
                  <a:schemeClr val="dk1"/>
                </a:solidFill>
                <a:latin typeface="Century Gothic"/>
                <a:ea typeface="Century Gothic"/>
                <a:cs typeface="Century Gothic"/>
                <a:sym typeface="Century Gothic"/>
              </a:rPr>
              <a:t>High MOI</a:t>
            </a:r>
            <a:endParaRPr/>
          </a:p>
        </p:txBody>
      </p:sp>
      <p:sp>
        <p:nvSpPr>
          <p:cNvPr id="476" name="Google Shape;476;p24"/>
          <p:cNvSpPr/>
          <p:nvPr/>
        </p:nvSpPr>
        <p:spPr>
          <a:xfrm>
            <a:off x="5194737" y="2229169"/>
            <a:ext cx="1802525" cy="2707728"/>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rgbClr val="000000"/>
              </a:solidFill>
              <a:latin typeface="Times"/>
              <a:ea typeface="Times"/>
              <a:cs typeface="Times"/>
              <a:sym typeface="Times"/>
            </a:endParaRPr>
          </a:p>
        </p:txBody>
      </p:sp>
      <p:sp>
        <p:nvSpPr>
          <p:cNvPr id="477" name="Google Shape;477;p24"/>
          <p:cNvSpPr txBox="1"/>
          <p:nvPr/>
        </p:nvSpPr>
        <p:spPr>
          <a:xfrm>
            <a:off x="4993241" y="1943396"/>
            <a:ext cx="24632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entury Gothic"/>
                <a:ea typeface="Century Gothic"/>
                <a:cs typeface="Century Gothic"/>
                <a:sym typeface="Century Gothic"/>
              </a:rPr>
              <a:t>Infection efficiency</a:t>
            </a:r>
            <a:endParaRPr sz="1800" b="1" i="0">
              <a:solidFill>
                <a:schemeClr val="dk1"/>
              </a:solidFill>
              <a:latin typeface="Century Gothic"/>
              <a:ea typeface="Century Gothic"/>
              <a:cs typeface="Century Gothic"/>
              <a:sym typeface="Century Gothic"/>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25"/>
          <p:cNvSpPr txBox="1">
            <a:spLocks noGrp="1"/>
          </p:cNvSpPr>
          <p:nvPr>
            <p:ph type="title"/>
          </p:nvPr>
        </p:nvSpPr>
        <p:spPr>
          <a:xfrm>
            <a:off x="0" y="0"/>
            <a:ext cx="9889067"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3) Maintain sgRNA representation</a:t>
            </a:r>
            <a:endParaRPr/>
          </a:p>
        </p:txBody>
      </p:sp>
      <p:sp>
        <p:nvSpPr>
          <p:cNvPr id="484" name="Google Shape;484;p25"/>
          <p:cNvSpPr txBox="1"/>
          <p:nvPr/>
        </p:nvSpPr>
        <p:spPr>
          <a:xfrm>
            <a:off x="77821" y="6534393"/>
            <a:ext cx="4007796" cy="215444"/>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n-US" sz="800">
                <a:solidFill>
                  <a:schemeClr val="dk1"/>
                </a:solidFill>
                <a:latin typeface="Century Gothic"/>
                <a:ea typeface="Century Gothic"/>
                <a:cs typeface="Century Gothic"/>
                <a:sym typeface="Century Gothic"/>
              </a:rPr>
              <a:t>Adapted from10X Genomics</a:t>
            </a:r>
            <a:endParaRPr/>
          </a:p>
        </p:txBody>
      </p:sp>
      <p:sp>
        <p:nvSpPr>
          <p:cNvPr id="485" name="Google Shape;485;p25"/>
          <p:cNvSpPr txBox="1"/>
          <p:nvPr/>
        </p:nvSpPr>
        <p:spPr>
          <a:xfrm>
            <a:off x="263074" y="1303602"/>
            <a:ext cx="11509790" cy="479192"/>
          </a:xfrm>
          <a:prstGeom prst="rect">
            <a:avLst/>
          </a:prstGeom>
          <a:solidFill>
            <a:srgbClr val="FDFBE1"/>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000"/>
              <a:buFont typeface="Century Gothic"/>
              <a:buNone/>
            </a:pPr>
            <a:r>
              <a:rPr lang="en-US" sz="2000" b="0" i="0">
                <a:solidFill>
                  <a:schemeClr val="dk1"/>
                </a:solidFill>
                <a:latin typeface="Century Gothic"/>
                <a:ea typeface="Century Gothic"/>
                <a:cs typeface="Century Gothic"/>
                <a:sym typeface="Century Gothic"/>
              </a:rPr>
              <a:t>i) Determine an MOI at the </a:t>
            </a:r>
            <a:r>
              <a:rPr lang="en-US" sz="2000" b="1" i="0">
                <a:solidFill>
                  <a:schemeClr val="dk1"/>
                </a:solidFill>
                <a:latin typeface="Century Gothic"/>
                <a:ea typeface="Century Gothic"/>
                <a:cs typeface="Century Gothic"/>
                <a:sym typeface="Century Gothic"/>
              </a:rPr>
              <a:t>infection efficiency </a:t>
            </a:r>
            <a:r>
              <a:rPr lang="en-US" sz="2000" b="0" i="0">
                <a:solidFill>
                  <a:schemeClr val="dk1"/>
                </a:solidFill>
                <a:latin typeface="Century Gothic"/>
                <a:ea typeface="Century Gothic"/>
                <a:cs typeface="Century Gothic"/>
                <a:sym typeface="Century Gothic"/>
              </a:rPr>
              <a:t>of 20-60%</a:t>
            </a:r>
            <a:endParaRPr/>
          </a:p>
        </p:txBody>
      </p:sp>
      <p:pic>
        <p:nvPicPr>
          <p:cNvPr id="486" name="Google Shape;486;p25"/>
          <p:cNvPicPr preferRelativeResize="0">
            <a:picLocks noGrp="1"/>
          </p:cNvPicPr>
          <p:nvPr>
            <p:ph type="body" idx="1"/>
          </p:nvPr>
        </p:nvPicPr>
        <p:blipFill rotWithShape="1">
          <a:blip r:embed="rId3">
            <a:alphaModFix/>
          </a:blip>
          <a:srcRect/>
          <a:stretch/>
        </p:blipFill>
        <p:spPr>
          <a:xfrm>
            <a:off x="3217626" y="2952521"/>
            <a:ext cx="5639840" cy="1951718"/>
          </a:xfrm>
          <a:prstGeom prst="rect">
            <a:avLst/>
          </a:prstGeom>
          <a:noFill/>
          <a:ln>
            <a:noFill/>
          </a:ln>
        </p:spPr>
      </p:pic>
      <p:sp>
        <p:nvSpPr>
          <p:cNvPr id="487" name="Google Shape;487;p25"/>
          <p:cNvSpPr/>
          <p:nvPr/>
        </p:nvSpPr>
        <p:spPr>
          <a:xfrm>
            <a:off x="3398056" y="2353808"/>
            <a:ext cx="1726322" cy="2550432"/>
          </a:xfrm>
          <a:prstGeom prst="rect">
            <a:avLst/>
          </a:prstGeom>
          <a:noFill/>
          <a:ln w="9525" cap="flat" cmpd="sng">
            <a:solidFill>
              <a:srgbClr val="E5E5E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rgbClr val="000000"/>
              </a:solidFill>
              <a:latin typeface="Times"/>
              <a:ea typeface="Times"/>
              <a:cs typeface="Times"/>
              <a:sym typeface="Times"/>
            </a:endParaRPr>
          </a:p>
        </p:txBody>
      </p:sp>
      <p:sp>
        <p:nvSpPr>
          <p:cNvPr id="488" name="Google Shape;488;p25"/>
          <p:cNvSpPr txBox="1"/>
          <p:nvPr/>
        </p:nvSpPr>
        <p:spPr>
          <a:xfrm>
            <a:off x="3398056" y="2413130"/>
            <a:ext cx="1726322" cy="338554"/>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600">
                <a:solidFill>
                  <a:schemeClr val="dk1"/>
                </a:solidFill>
                <a:latin typeface="Century Gothic"/>
                <a:ea typeface="Century Gothic"/>
                <a:cs typeface="Century Gothic"/>
                <a:sym typeface="Century Gothic"/>
              </a:rPr>
              <a:t>Low MOI</a:t>
            </a:r>
            <a:endParaRPr/>
          </a:p>
        </p:txBody>
      </p:sp>
      <p:sp>
        <p:nvSpPr>
          <p:cNvPr id="489" name="Google Shape;489;p25"/>
          <p:cNvSpPr/>
          <p:nvPr/>
        </p:nvSpPr>
        <p:spPr>
          <a:xfrm>
            <a:off x="5228606" y="2353808"/>
            <a:ext cx="1726322" cy="2550432"/>
          </a:xfrm>
          <a:prstGeom prst="rect">
            <a:avLst/>
          </a:prstGeom>
          <a:noFill/>
          <a:ln w="9525" cap="flat" cmpd="sng">
            <a:solidFill>
              <a:srgbClr val="E5E5E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rgbClr val="000000"/>
              </a:solidFill>
              <a:latin typeface="Times"/>
              <a:ea typeface="Times"/>
              <a:cs typeface="Times"/>
              <a:sym typeface="Times"/>
            </a:endParaRPr>
          </a:p>
        </p:txBody>
      </p:sp>
      <p:sp>
        <p:nvSpPr>
          <p:cNvPr id="490" name="Google Shape;490;p25"/>
          <p:cNvSpPr txBox="1"/>
          <p:nvPr/>
        </p:nvSpPr>
        <p:spPr>
          <a:xfrm>
            <a:off x="5228606" y="2413130"/>
            <a:ext cx="1726322" cy="338554"/>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600">
                <a:solidFill>
                  <a:schemeClr val="dk1"/>
                </a:solidFill>
                <a:latin typeface="Century Gothic"/>
                <a:ea typeface="Century Gothic"/>
                <a:cs typeface="Century Gothic"/>
                <a:sym typeface="Century Gothic"/>
              </a:rPr>
              <a:t>Optimal MOI</a:t>
            </a:r>
            <a:endParaRPr/>
          </a:p>
        </p:txBody>
      </p:sp>
      <p:sp>
        <p:nvSpPr>
          <p:cNvPr id="491" name="Google Shape;491;p25"/>
          <p:cNvSpPr/>
          <p:nvPr/>
        </p:nvSpPr>
        <p:spPr>
          <a:xfrm>
            <a:off x="7081136" y="2353808"/>
            <a:ext cx="1776329" cy="2550432"/>
          </a:xfrm>
          <a:prstGeom prst="rect">
            <a:avLst/>
          </a:prstGeom>
          <a:noFill/>
          <a:ln w="9525" cap="flat" cmpd="sng">
            <a:solidFill>
              <a:srgbClr val="E5E5E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rgbClr val="000000"/>
              </a:solidFill>
              <a:latin typeface="Times"/>
              <a:ea typeface="Times"/>
              <a:cs typeface="Times"/>
              <a:sym typeface="Times"/>
            </a:endParaRPr>
          </a:p>
        </p:txBody>
      </p:sp>
      <p:sp>
        <p:nvSpPr>
          <p:cNvPr id="492" name="Google Shape;492;p25"/>
          <p:cNvSpPr txBox="1"/>
          <p:nvPr/>
        </p:nvSpPr>
        <p:spPr>
          <a:xfrm>
            <a:off x="7081137" y="2413130"/>
            <a:ext cx="1726322" cy="338554"/>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600">
                <a:solidFill>
                  <a:schemeClr val="dk1"/>
                </a:solidFill>
                <a:latin typeface="Century Gothic"/>
                <a:ea typeface="Century Gothic"/>
                <a:cs typeface="Century Gothic"/>
                <a:sym typeface="Century Gothic"/>
              </a:rPr>
              <a:t>High MOI</a:t>
            </a:r>
            <a:endParaRPr/>
          </a:p>
        </p:txBody>
      </p:sp>
      <p:sp>
        <p:nvSpPr>
          <p:cNvPr id="493" name="Google Shape;493;p25"/>
          <p:cNvSpPr txBox="1"/>
          <p:nvPr/>
        </p:nvSpPr>
        <p:spPr>
          <a:xfrm>
            <a:off x="4993241" y="1943396"/>
            <a:ext cx="24632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entury Gothic"/>
                <a:ea typeface="Century Gothic"/>
                <a:cs typeface="Century Gothic"/>
                <a:sym typeface="Century Gothic"/>
              </a:rPr>
              <a:t>Infection efficiency</a:t>
            </a:r>
            <a:endParaRPr sz="1800" b="1" i="0">
              <a:solidFill>
                <a:schemeClr val="dk1"/>
              </a:solidFill>
              <a:latin typeface="Century Gothic"/>
              <a:ea typeface="Century Gothic"/>
              <a:cs typeface="Century Gothic"/>
              <a:sym typeface="Century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22"/>
          <p:cNvSpPr txBox="1">
            <a:spLocks noGrp="1"/>
          </p:cNvSpPr>
          <p:nvPr>
            <p:ph type="title"/>
          </p:nvPr>
        </p:nvSpPr>
        <p:spPr>
          <a:xfrm>
            <a:off x="0" y="0"/>
            <a:ext cx="9889067"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3) Maintain sgRNA representation</a:t>
            </a:r>
            <a:endParaRPr/>
          </a:p>
        </p:txBody>
      </p:sp>
      <p:sp>
        <p:nvSpPr>
          <p:cNvPr id="437" name="Google Shape;437;p22"/>
          <p:cNvSpPr txBox="1"/>
          <p:nvPr/>
        </p:nvSpPr>
        <p:spPr>
          <a:xfrm>
            <a:off x="77821" y="6534393"/>
            <a:ext cx="4007796" cy="215444"/>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n-US" sz="800">
                <a:solidFill>
                  <a:schemeClr val="dk1"/>
                </a:solidFill>
                <a:latin typeface="Century Gothic"/>
                <a:ea typeface="Century Gothic"/>
                <a:cs typeface="Century Gothic"/>
                <a:sym typeface="Century Gothic"/>
              </a:rPr>
              <a:t>Doench, Nature Reviews (2017)</a:t>
            </a:r>
            <a:endParaRPr/>
          </a:p>
        </p:txBody>
      </p:sp>
      <p:pic>
        <p:nvPicPr>
          <p:cNvPr id="438" name="Google Shape;438;p22"/>
          <p:cNvPicPr preferRelativeResize="0"/>
          <p:nvPr/>
        </p:nvPicPr>
        <p:blipFill rotWithShape="1">
          <a:blip r:embed="rId3">
            <a:alphaModFix/>
          </a:blip>
          <a:srcRect/>
          <a:stretch/>
        </p:blipFill>
        <p:spPr>
          <a:xfrm>
            <a:off x="5082723" y="2257977"/>
            <a:ext cx="6119661" cy="3047704"/>
          </a:xfrm>
          <a:prstGeom prst="rect">
            <a:avLst/>
          </a:prstGeom>
          <a:noFill/>
          <a:ln>
            <a:noFill/>
          </a:ln>
        </p:spPr>
      </p:pic>
      <p:sp>
        <p:nvSpPr>
          <p:cNvPr id="439" name="Google Shape;439;p22"/>
          <p:cNvSpPr txBox="1"/>
          <p:nvPr/>
        </p:nvSpPr>
        <p:spPr>
          <a:xfrm>
            <a:off x="263074" y="1303602"/>
            <a:ext cx="11509790" cy="479192"/>
          </a:xfrm>
          <a:prstGeom prst="rect">
            <a:avLst/>
          </a:prstGeom>
          <a:solidFill>
            <a:srgbClr val="FDFBE1"/>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000"/>
              <a:buFont typeface="Century Gothic"/>
              <a:buNone/>
            </a:pPr>
            <a:r>
              <a:rPr lang="en-US" sz="2000" b="0" i="0">
                <a:solidFill>
                  <a:schemeClr val="dk1"/>
                </a:solidFill>
                <a:latin typeface="Century Gothic"/>
                <a:ea typeface="Century Gothic"/>
                <a:cs typeface="Century Gothic"/>
                <a:sym typeface="Century Gothic"/>
              </a:rPr>
              <a:t>i) Determine an MOI at the </a:t>
            </a:r>
            <a:r>
              <a:rPr lang="en-US" sz="2000" b="1" i="0">
                <a:solidFill>
                  <a:schemeClr val="dk1"/>
                </a:solidFill>
                <a:latin typeface="Century Gothic"/>
                <a:ea typeface="Century Gothic"/>
                <a:cs typeface="Century Gothic"/>
                <a:sym typeface="Century Gothic"/>
              </a:rPr>
              <a:t>infection efficiency </a:t>
            </a:r>
            <a:r>
              <a:rPr lang="en-US" sz="2000" b="0" i="0">
                <a:solidFill>
                  <a:schemeClr val="dk1"/>
                </a:solidFill>
                <a:latin typeface="Century Gothic"/>
                <a:ea typeface="Century Gothic"/>
                <a:cs typeface="Century Gothic"/>
                <a:sym typeface="Century Gothic"/>
              </a:rPr>
              <a:t>of 20-60%</a:t>
            </a:r>
            <a:endParaRPr/>
          </a:p>
        </p:txBody>
      </p:sp>
      <p:sp>
        <p:nvSpPr>
          <p:cNvPr id="440" name="Google Shape;440;p22"/>
          <p:cNvSpPr txBox="1"/>
          <p:nvPr/>
        </p:nvSpPr>
        <p:spPr>
          <a:xfrm>
            <a:off x="636024" y="1992640"/>
            <a:ext cx="4801275"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0" i="0" dirty="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r>
              <a:rPr lang="en-US" sz="1800" b="0" i="1" dirty="0">
                <a:solidFill>
                  <a:schemeClr val="dk1"/>
                </a:solidFill>
                <a:latin typeface="Century Gothic"/>
                <a:ea typeface="Century Gothic"/>
                <a:cs typeface="Century Gothic"/>
                <a:sym typeface="Century Gothic"/>
              </a:rPr>
              <a:t>P(k) = e</a:t>
            </a:r>
            <a:r>
              <a:rPr lang="en-US" sz="1800" b="0" i="1" baseline="30000" dirty="0">
                <a:solidFill>
                  <a:schemeClr val="dk1"/>
                </a:solidFill>
                <a:latin typeface="Century Gothic"/>
                <a:ea typeface="Century Gothic"/>
                <a:cs typeface="Century Gothic"/>
                <a:sym typeface="Century Gothic"/>
              </a:rPr>
              <a:t>-</a:t>
            </a:r>
            <a:r>
              <a:rPr lang="en-US" sz="1800" b="0" i="1" baseline="30000" dirty="0" err="1">
                <a:solidFill>
                  <a:schemeClr val="dk1"/>
                </a:solidFill>
                <a:latin typeface="Century Gothic"/>
                <a:ea typeface="Century Gothic"/>
                <a:cs typeface="Century Gothic"/>
                <a:sym typeface="Century Gothic"/>
              </a:rPr>
              <a:t>λ</a:t>
            </a:r>
            <a:r>
              <a:rPr lang="en-US" sz="1800" b="0" i="1" dirty="0" err="1">
                <a:solidFill>
                  <a:schemeClr val="dk1"/>
                </a:solidFill>
                <a:latin typeface="Century Gothic"/>
                <a:ea typeface="Century Gothic"/>
                <a:cs typeface="Century Gothic"/>
                <a:sym typeface="Century Gothic"/>
              </a:rPr>
              <a:t>λ</a:t>
            </a:r>
            <a:r>
              <a:rPr lang="en-US" sz="1800" b="0" i="1" baseline="30000" dirty="0" err="1">
                <a:solidFill>
                  <a:schemeClr val="dk1"/>
                </a:solidFill>
                <a:latin typeface="Century Gothic"/>
                <a:ea typeface="Century Gothic"/>
                <a:cs typeface="Century Gothic"/>
                <a:sym typeface="Century Gothic"/>
              </a:rPr>
              <a:t>k</a:t>
            </a:r>
            <a:r>
              <a:rPr lang="en-US" sz="1800" b="0" i="1" dirty="0">
                <a:solidFill>
                  <a:schemeClr val="dk1"/>
                </a:solidFill>
                <a:latin typeface="Century Gothic"/>
                <a:ea typeface="Century Gothic"/>
                <a:cs typeface="Century Gothic"/>
                <a:sym typeface="Century Gothic"/>
              </a:rPr>
              <a:t>/k!</a:t>
            </a:r>
            <a:r>
              <a:rPr lang="en-US" sz="1800" b="0" i="0" dirty="0">
                <a:solidFill>
                  <a:schemeClr val="dk1"/>
                </a:solidFill>
                <a:latin typeface="Century Gothic"/>
                <a:ea typeface="Century Gothic"/>
                <a:cs typeface="Century Gothic"/>
                <a:sym typeface="Century Gothic"/>
              </a:rPr>
              <a:t> </a:t>
            </a:r>
            <a:endParaRPr dirty="0"/>
          </a:p>
          <a:p>
            <a:pPr marL="0" marR="0" lvl="0" indent="0" algn="l" rtl="0">
              <a:spcBef>
                <a:spcPts val="0"/>
              </a:spcBef>
              <a:spcAft>
                <a:spcPts val="0"/>
              </a:spcAft>
              <a:buNone/>
            </a:pPr>
            <a:endParaRPr sz="1800" b="0" i="1" dirty="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r>
              <a:rPr lang="en-US" sz="1800" b="0" i="1" dirty="0" err="1">
                <a:solidFill>
                  <a:schemeClr val="dk1"/>
                </a:solidFill>
                <a:latin typeface="Century Gothic"/>
                <a:ea typeface="Century Gothic"/>
                <a:cs typeface="Century Gothic"/>
                <a:sym typeface="Century Gothic"/>
              </a:rPr>
              <a:t>λ</a:t>
            </a:r>
            <a:r>
              <a:rPr lang="en-US" sz="1800" b="0" i="1" dirty="0">
                <a:solidFill>
                  <a:schemeClr val="dk1"/>
                </a:solidFill>
                <a:latin typeface="Century Gothic"/>
                <a:ea typeface="Century Gothic"/>
                <a:cs typeface="Century Gothic"/>
                <a:sym typeface="Century Gothic"/>
              </a:rPr>
              <a:t> is the MOI </a:t>
            </a:r>
            <a:endParaRPr dirty="0"/>
          </a:p>
          <a:p>
            <a:pPr marL="0" marR="0" lvl="0" indent="0" algn="l" rtl="0">
              <a:spcBef>
                <a:spcPts val="0"/>
              </a:spcBef>
              <a:spcAft>
                <a:spcPts val="0"/>
              </a:spcAft>
              <a:buNone/>
            </a:pPr>
            <a:r>
              <a:rPr lang="en-US" sz="1800" b="0" i="1" dirty="0">
                <a:solidFill>
                  <a:schemeClr val="dk1"/>
                </a:solidFill>
                <a:latin typeface="Century Gothic"/>
                <a:ea typeface="Century Gothic"/>
                <a:cs typeface="Century Gothic"/>
                <a:sym typeface="Century Gothic"/>
              </a:rPr>
              <a:t>k is the number of viral particles in each cell and takes values 0, 1, 2, etc.</a:t>
            </a:r>
            <a:endParaRPr sz="1800" b="0" i="0" dirty="0">
              <a:solidFill>
                <a:schemeClr val="dk1"/>
              </a:solidFill>
              <a:latin typeface="Century Gothic"/>
              <a:ea typeface="Century Gothic"/>
              <a:cs typeface="Century Gothic"/>
              <a:sym typeface="Century Gothic"/>
            </a:endParaRPr>
          </a:p>
        </p:txBody>
      </p:sp>
      <p:sp>
        <p:nvSpPr>
          <p:cNvPr id="441" name="Google Shape;441;p22"/>
          <p:cNvSpPr txBox="1"/>
          <p:nvPr/>
        </p:nvSpPr>
        <p:spPr>
          <a:xfrm>
            <a:off x="7242465" y="3764580"/>
            <a:ext cx="59920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1">
                <a:solidFill>
                  <a:schemeClr val="dk1"/>
                </a:solidFill>
                <a:latin typeface="Century Gothic"/>
                <a:ea typeface="Century Gothic"/>
                <a:cs typeface="Century Gothic"/>
                <a:sym typeface="Century Gothic"/>
              </a:rPr>
              <a:t>MOI </a:t>
            </a:r>
            <a:endParaRPr sz="1400" b="1">
              <a:solidFill>
                <a:schemeClr val="dk1"/>
              </a:solidFill>
              <a:latin typeface="Times"/>
              <a:ea typeface="Times"/>
              <a:cs typeface="Times"/>
              <a:sym typeface="Times"/>
            </a:endParaRPr>
          </a:p>
        </p:txBody>
      </p:sp>
      <p:sp>
        <p:nvSpPr>
          <p:cNvPr id="442" name="Google Shape;442;p22"/>
          <p:cNvSpPr/>
          <p:nvPr/>
        </p:nvSpPr>
        <p:spPr>
          <a:xfrm>
            <a:off x="7093527" y="2479964"/>
            <a:ext cx="748146" cy="1592393"/>
          </a:xfrm>
          <a:prstGeom prst="rect">
            <a:avLst/>
          </a:prstGeom>
          <a:noFill/>
          <a:ln w="9525" cap="flat" cmpd="sng">
            <a:solidFill>
              <a:srgbClr val="A5A5A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rgbClr val="000000"/>
              </a:solidFill>
              <a:latin typeface="Times"/>
              <a:ea typeface="Times"/>
              <a:cs typeface="Times"/>
              <a:sym typeface="Time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26"/>
          <p:cNvSpPr txBox="1">
            <a:spLocks noGrp="1"/>
          </p:cNvSpPr>
          <p:nvPr>
            <p:ph type="title"/>
          </p:nvPr>
        </p:nvSpPr>
        <p:spPr>
          <a:xfrm>
            <a:off x="0" y="0"/>
            <a:ext cx="9889067"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3) Maintain sgRNA representation</a:t>
            </a:r>
            <a:endParaRPr/>
          </a:p>
        </p:txBody>
      </p:sp>
      <p:sp>
        <p:nvSpPr>
          <p:cNvPr id="500" name="Google Shape;500;p26"/>
          <p:cNvSpPr txBox="1"/>
          <p:nvPr/>
        </p:nvSpPr>
        <p:spPr>
          <a:xfrm>
            <a:off x="1700848" y="4993728"/>
            <a:ext cx="1736373" cy="276999"/>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200">
                <a:solidFill>
                  <a:schemeClr val="dk1"/>
                </a:solidFill>
                <a:latin typeface="Century Gothic"/>
                <a:ea typeface="Century Gothic"/>
                <a:cs typeface="Century Gothic"/>
                <a:sym typeface="Century Gothic"/>
              </a:rPr>
              <a:t>Cas9 expressing cells</a:t>
            </a:r>
            <a:endParaRPr/>
          </a:p>
        </p:txBody>
      </p:sp>
      <p:sp>
        <p:nvSpPr>
          <p:cNvPr id="501" name="Google Shape;501;p26"/>
          <p:cNvSpPr txBox="1"/>
          <p:nvPr/>
        </p:nvSpPr>
        <p:spPr>
          <a:xfrm>
            <a:off x="807016" y="2443297"/>
            <a:ext cx="811441" cy="276999"/>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200">
                <a:solidFill>
                  <a:schemeClr val="dk1"/>
                </a:solidFill>
                <a:latin typeface="Century Gothic"/>
                <a:ea typeface="Century Gothic"/>
                <a:cs typeface="Century Gothic"/>
                <a:sym typeface="Century Gothic"/>
              </a:rPr>
              <a:t>Plasmids</a:t>
            </a:r>
            <a:endParaRPr/>
          </a:p>
        </p:txBody>
      </p:sp>
      <p:sp>
        <p:nvSpPr>
          <p:cNvPr id="502" name="Google Shape;502;p26"/>
          <p:cNvSpPr txBox="1"/>
          <p:nvPr/>
        </p:nvSpPr>
        <p:spPr>
          <a:xfrm>
            <a:off x="2566214" y="2502618"/>
            <a:ext cx="332142" cy="276999"/>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200">
                <a:solidFill>
                  <a:schemeClr val="dk1"/>
                </a:solidFill>
                <a:latin typeface="Century Gothic"/>
                <a:ea typeface="Century Gothic"/>
                <a:cs typeface="Century Gothic"/>
                <a:sym typeface="Century Gothic"/>
              </a:rPr>
              <a:t>or</a:t>
            </a:r>
            <a:endParaRPr/>
          </a:p>
        </p:txBody>
      </p:sp>
      <p:sp>
        <p:nvSpPr>
          <p:cNvPr id="503" name="Google Shape;503;p26"/>
          <p:cNvSpPr txBox="1"/>
          <p:nvPr/>
        </p:nvSpPr>
        <p:spPr>
          <a:xfrm>
            <a:off x="3848083" y="2443297"/>
            <a:ext cx="846707" cy="276999"/>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200">
                <a:solidFill>
                  <a:schemeClr val="dk1"/>
                </a:solidFill>
                <a:latin typeface="Century Gothic"/>
                <a:ea typeface="Century Gothic"/>
                <a:cs typeface="Century Gothic"/>
                <a:sym typeface="Century Gothic"/>
              </a:rPr>
              <a:t>Lentivirus</a:t>
            </a:r>
            <a:endParaRPr/>
          </a:p>
        </p:txBody>
      </p:sp>
      <p:sp>
        <p:nvSpPr>
          <p:cNvPr id="504" name="Google Shape;504;p26"/>
          <p:cNvSpPr txBox="1"/>
          <p:nvPr/>
        </p:nvSpPr>
        <p:spPr>
          <a:xfrm>
            <a:off x="1772700" y="3472292"/>
            <a:ext cx="1778051" cy="246221"/>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000">
                <a:solidFill>
                  <a:schemeClr val="dk1"/>
                </a:solidFill>
                <a:latin typeface="Century Gothic"/>
                <a:ea typeface="Century Gothic"/>
                <a:cs typeface="Century Gothic"/>
                <a:sym typeface="Century Gothic"/>
              </a:rPr>
              <a:t>Transfection/Transduction</a:t>
            </a:r>
            <a:endParaRPr/>
          </a:p>
        </p:txBody>
      </p:sp>
      <p:sp>
        <p:nvSpPr>
          <p:cNvPr id="505" name="Google Shape;505;p26"/>
          <p:cNvSpPr txBox="1"/>
          <p:nvPr/>
        </p:nvSpPr>
        <p:spPr>
          <a:xfrm>
            <a:off x="263074" y="1303602"/>
            <a:ext cx="11509790" cy="415498"/>
          </a:xfrm>
          <a:prstGeom prst="rect">
            <a:avLst/>
          </a:prstGeom>
          <a:solidFill>
            <a:srgbClr val="FDFBE1"/>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000"/>
              <a:buFont typeface="Century Gothic"/>
              <a:buNone/>
            </a:pPr>
            <a:r>
              <a:rPr lang="en-US" sz="2000" b="0" i="0">
                <a:solidFill>
                  <a:schemeClr val="dk1"/>
                </a:solidFill>
                <a:latin typeface="Century Gothic"/>
                <a:ea typeface="Century Gothic"/>
                <a:cs typeface="Century Gothic"/>
                <a:sym typeface="Century Gothic"/>
              </a:rPr>
              <a:t>ii) Decide </a:t>
            </a:r>
            <a:r>
              <a:rPr lang="en-US" sz="2000" b="1" i="0">
                <a:solidFill>
                  <a:schemeClr val="dk1"/>
                </a:solidFill>
                <a:latin typeface="Century Gothic"/>
                <a:ea typeface="Century Gothic"/>
                <a:cs typeface="Century Gothic"/>
                <a:sym typeface="Century Gothic"/>
              </a:rPr>
              <a:t>fold representation </a:t>
            </a:r>
            <a:r>
              <a:rPr lang="en-US" sz="2000" b="0" i="0">
                <a:solidFill>
                  <a:schemeClr val="dk1"/>
                </a:solidFill>
                <a:latin typeface="Century Gothic"/>
                <a:ea typeface="Century Gothic"/>
                <a:cs typeface="Century Gothic"/>
                <a:sym typeface="Century Gothic"/>
              </a:rPr>
              <a:t>of the guides</a:t>
            </a:r>
            <a:endParaRPr/>
          </a:p>
        </p:txBody>
      </p:sp>
      <p:sp>
        <p:nvSpPr>
          <p:cNvPr id="506" name="Google Shape;506;p26"/>
          <p:cNvSpPr txBox="1"/>
          <p:nvPr/>
        </p:nvSpPr>
        <p:spPr>
          <a:xfrm>
            <a:off x="77821" y="6334339"/>
            <a:ext cx="4007796" cy="415498"/>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n-US" sz="800" dirty="0">
                <a:solidFill>
                  <a:schemeClr val="dk1"/>
                </a:solidFill>
                <a:latin typeface="Century Gothic"/>
                <a:ea typeface="Century Gothic"/>
                <a:cs typeface="Century Gothic"/>
                <a:sym typeface="Century Gothic"/>
              </a:rPr>
              <a:t>Created with </a:t>
            </a:r>
            <a:r>
              <a:rPr lang="en-US" sz="800" dirty="0" err="1">
                <a:solidFill>
                  <a:schemeClr val="dk1"/>
                </a:solidFill>
                <a:latin typeface="Century Gothic"/>
                <a:ea typeface="Century Gothic"/>
                <a:cs typeface="Century Gothic"/>
                <a:sym typeface="Century Gothic"/>
              </a:rPr>
              <a:t>BioRender.com</a:t>
            </a:r>
            <a:endParaRPr sz="800" dirty="0">
              <a:solidFill>
                <a:schemeClr val="dk1"/>
              </a:solidFill>
              <a:latin typeface="Century Gothic"/>
              <a:ea typeface="Century Gothic"/>
              <a:cs typeface="Century Gothic"/>
              <a:sym typeface="Century Gothic"/>
            </a:endParaRPr>
          </a:p>
          <a:p>
            <a:pPr marL="0" marR="0" lvl="0" indent="0" algn="l" rtl="0">
              <a:spcBef>
                <a:spcPts val="600"/>
              </a:spcBef>
              <a:spcAft>
                <a:spcPts val="0"/>
              </a:spcAft>
              <a:buNone/>
            </a:pPr>
            <a:r>
              <a:rPr lang="en-US" sz="800" dirty="0">
                <a:solidFill>
                  <a:schemeClr val="dk1"/>
                </a:solidFill>
                <a:latin typeface="Century Gothic"/>
                <a:ea typeface="Century Gothic"/>
                <a:cs typeface="Century Gothic"/>
                <a:sym typeface="Century Gothic"/>
              </a:rPr>
              <a:t>Adapted from </a:t>
            </a:r>
            <a:r>
              <a:rPr lang="en-US" sz="800" dirty="0" err="1">
                <a:solidFill>
                  <a:schemeClr val="dk1"/>
                </a:solidFill>
                <a:latin typeface="Century Gothic"/>
                <a:ea typeface="Century Gothic"/>
                <a:cs typeface="Century Gothic"/>
                <a:sym typeface="Century Gothic"/>
              </a:rPr>
              <a:t>Doench</a:t>
            </a:r>
            <a:r>
              <a:rPr lang="en-US" sz="800" dirty="0">
                <a:solidFill>
                  <a:schemeClr val="dk1"/>
                </a:solidFill>
                <a:latin typeface="Century Gothic"/>
                <a:ea typeface="Century Gothic"/>
                <a:cs typeface="Century Gothic"/>
                <a:sym typeface="Century Gothic"/>
              </a:rPr>
              <a:t>, Nature Reviews (2017)</a:t>
            </a:r>
            <a:endParaRPr dirty="0"/>
          </a:p>
        </p:txBody>
      </p:sp>
      <p:pic>
        <p:nvPicPr>
          <p:cNvPr id="507" name="Google Shape;507;p26"/>
          <p:cNvPicPr preferRelativeResize="0">
            <a:picLocks noGrp="1"/>
          </p:cNvPicPr>
          <p:nvPr>
            <p:ph type="body" idx="1"/>
          </p:nvPr>
        </p:nvPicPr>
        <p:blipFill rotWithShape="1">
          <a:blip r:embed="rId3">
            <a:alphaModFix/>
          </a:blip>
          <a:srcRect/>
          <a:stretch/>
        </p:blipFill>
        <p:spPr>
          <a:xfrm>
            <a:off x="1188410" y="2516906"/>
            <a:ext cx="10028959" cy="2791143"/>
          </a:xfrm>
          <a:prstGeom prst="rect">
            <a:avLst/>
          </a:prstGeom>
          <a:noFill/>
          <a:ln>
            <a:noFill/>
          </a:ln>
        </p:spPr>
      </p:pic>
      <p:sp>
        <p:nvSpPr>
          <p:cNvPr id="508" name="Google Shape;508;p26"/>
          <p:cNvSpPr txBox="1"/>
          <p:nvPr/>
        </p:nvSpPr>
        <p:spPr>
          <a:xfrm>
            <a:off x="4469475" y="4993728"/>
            <a:ext cx="1181735" cy="276999"/>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200">
                <a:solidFill>
                  <a:schemeClr val="dk1"/>
                </a:solidFill>
                <a:latin typeface="Century Gothic"/>
                <a:ea typeface="Century Gothic"/>
                <a:cs typeface="Century Gothic"/>
                <a:sym typeface="Century Gothic"/>
              </a:rPr>
              <a:t>Infected cells</a:t>
            </a:r>
            <a:endParaRPr/>
          </a:p>
        </p:txBody>
      </p:sp>
      <p:sp>
        <p:nvSpPr>
          <p:cNvPr id="509" name="Google Shape;509;p26"/>
          <p:cNvSpPr txBox="1"/>
          <p:nvPr/>
        </p:nvSpPr>
        <p:spPr>
          <a:xfrm>
            <a:off x="7123514" y="4993728"/>
            <a:ext cx="1439817" cy="276999"/>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200">
                <a:solidFill>
                  <a:schemeClr val="dk1"/>
                </a:solidFill>
                <a:latin typeface="Century Gothic"/>
                <a:ea typeface="Century Gothic"/>
                <a:cs typeface="Century Gothic"/>
                <a:sym typeface="Century Gothic"/>
              </a:rPr>
              <a:t>Proliferated cells</a:t>
            </a:r>
            <a:endParaRPr/>
          </a:p>
        </p:txBody>
      </p:sp>
      <p:sp>
        <p:nvSpPr>
          <p:cNvPr id="510" name="Google Shape;510;p26"/>
          <p:cNvSpPr txBox="1"/>
          <p:nvPr/>
        </p:nvSpPr>
        <p:spPr>
          <a:xfrm>
            <a:off x="8288619" y="3478370"/>
            <a:ext cx="1537600" cy="461665"/>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200">
                <a:solidFill>
                  <a:schemeClr val="dk1"/>
                </a:solidFill>
                <a:latin typeface="Century Gothic"/>
                <a:ea typeface="Century Gothic"/>
                <a:cs typeface="Century Gothic"/>
                <a:sym typeface="Century Gothic"/>
              </a:rPr>
              <a:t>Prepare genomic </a:t>
            </a:r>
            <a:endParaRPr/>
          </a:p>
          <a:p>
            <a:pPr marL="0" marR="0" lvl="0" indent="0" algn="ctr" rtl="0">
              <a:spcBef>
                <a:spcPts val="0"/>
              </a:spcBef>
              <a:spcAft>
                <a:spcPts val="0"/>
              </a:spcAft>
              <a:buNone/>
            </a:pPr>
            <a:r>
              <a:rPr lang="en-US" sz="1200">
                <a:solidFill>
                  <a:schemeClr val="dk1"/>
                </a:solidFill>
                <a:latin typeface="Century Gothic"/>
                <a:ea typeface="Century Gothic"/>
                <a:cs typeface="Century Gothic"/>
                <a:sym typeface="Century Gothic"/>
              </a:rPr>
              <a:t>DNA</a:t>
            </a:r>
            <a:endParaRPr/>
          </a:p>
        </p:txBody>
      </p:sp>
      <p:sp>
        <p:nvSpPr>
          <p:cNvPr id="511" name="Google Shape;511;p26"/>
          <p:cNvSpPr txBox="1"/>
          <p:nvPr/>
        </p:nvSpPr>
        <p:spPr>
          <a:xfrm>
            <a:off x="10120053" y="2720296"/>
            <a:ext cx="1572180" cy="646331"/>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200">
                <a:solidFill>
                  <a:schemeClr val="dk1"/>
                </a:solidFill>
                <a:latin typeface="Century Gothic"/>
                <a:ea typeface="Century Gothic"/>
                <a:cs typeface="Century Gothic"/>
                <a:sym typeface="Century Gothic"/>
              </a:rPr>
              <a:t>Relative abundance maintained</a:t>
            </a:r>
            <a:endParaRPr/>
          </a:p>
        </p:txBody>
      </p:sp>
      <p:sp>
        <p:nvSpPr>
          <p:cNvPr id="512" name="Google Shape;512;p26"/>
          <p:cNvSpPr txBox="1"/>
          <p:nvPr/>
        </p:nvSpPr>
        <p:spPr>
          <a:xfrm>
            <a:off x="9898939" y="4237197"/>
            <a:ext cx="1090363" cy="246221"/>
          </a:xfrm>
          <a:prstGeom prst="rect">
            <a:avLst/>
          </a:prstGeom>
          <a:solidFill>
            <a:srgbClr val="FDFBE1"/>
          </a:solid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000">
                <a:solidFill>
                  <a:schemeClr val="dk1"/>
                </a:solidFill>
                <a:latin typeface="Century Gothic"/>
                <a:ea typeface="Century Gothic"/>
                <a:cs typeface="Century Gothic"/>
                <a:sym typeface="Century Gothic"/>
              </a:rPr>
              <a:t>PCR, first cycle</a:t>
            </a:r>
            <a:endParaRPr/>
          </a:p>
        </p:txBody>
      </p:sp>
      <p:sp>
        <p:nvSpPr>
          <p:cNvPr id="513" name="Google Shape;513;p26"/>
          <p:cNvSpPr txBox="1"/>
          <p:nvPr/>
        </p:nvSpPr>
        <p:spPr>
          <a:xfrm>
            <a:off x="10192911" y="3751746"/>
            <a:ext cx="673582" cy="246221"/>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000">
                <a:solidFill>
                  <a:schemeClr val="dk1"/>
                </a:solidFill>
                <a:latin typeface="Century Gothic"/>
                <a:ea typeface="Century Gothic"/>
                <a:cs typeface="Century Gothic"/>
                <a:sym typeface="Century Gothic"/>
              </a:rPr>
              <a:t>Efficient</a:t>
            </a:r>
            <a:endParaRPr/>
          </a:p>
        </p:txBody>
      </p:sp>
      <p:sp>
        <p:nvSpPr>
          <p:cNvPr id="514" name="Google Shape;514;p26"/>
          <p:cNvSpPr txBox="1"/>
          <p:nvPr/>
        </p:nvSpPr>
        <p:spPr>
          <a:xfrm>
            <a:off x="10115657" y="4520223"/>
            <a:ext cx="795411" cy="246221"/>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000">
                <a:solidFill>
                  <a:schemeClr val="dk1"/>
                </a:solidFill>
                <a:latin typeface="Century Gothic"/>
                <a:ea typeface="Century Gothic"/>
                <a:cs typeface="Century Gothic"/>
                <a:sym typeface="Century Gothic"/>
              </a:rPr>
              <a:t>Inefficient</a:t>
            </a:r>
            <a:endParaRPr/>
          </a:p>
        </p:txBody>
      </p:sp>
      <p:sp>
        <p:nvSpPr>
          <p:cNvPr id="515" name="Google Shape;515;p26"/>
          <p:cNvSpPr txBox="1"/>
          <p:nvPr/>
        </p:nvSpPr>
        <p:spPr>
          <a:xfrm>
            <a:off x="3497570" y="3675682"/>
            <a:ext cx="869149" cy="276999"/>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200">
                <a:solidFill>
                  <a:schemeClr val="dk1"/>
                </a:solidFill>
                <a:latin typeface="Century Gothic"/>
                <a:ea typeface="Century Gothic"/>
                <a:cs typeface="Century Gothic"/>
                <a:sym typeface="Century Gothic"/>
              </a:rPr>
              <a:t>Selection</a:t>
            </a:r>
            <a:endParaRPr/>
          </a:p>
        </p:txBody>
      </p:sp>
      <p:sp>
        <p:nvSpPr>
          <p:cNvPr id="516" name="Google Shape;516;p26"/>
          <p:cNvSpPr txBox="1"/>
          <p:nvPr/>
        </p:nvSpPr>
        <p:spPr>
          <a:xfrm>
            <a:off x="5879110" y="3720968"/>
            <a:ext cx="1063113" cy="276999"/>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200">
                <a:solidFill>
                  <a:schemeClr val="dk1"/>
                </a:solidFill>
                <a:latin typeface="Century Gothic"/>
                <a:ea typeface="Century Gothic"/>
                <a:cs typeface="Century Gothic"/>
                <a:sym typeface="Century Gothic"/>
              </a:rPr>
              <a:t>Proliferation</a:t>
            </a:r>
            <a:endParaRPr/>
          </a:p>
        </p:txBody>
      </p:sp>
      <p:sp>
        <p:nvSpPr>
          <p:cNvPr id="517" name="Google Shape;517;p26"/>
          <p:cNvSpPr/>
          <p:nvPr/>
        </p:nvSpPr>
        <p:spPr>
          <a:xfrm>
            <a:off x="721952" y="2381694"/>
            <a:ext cx="1851124" cy="1277886"/>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rgbClr val="000000"/>
              </a:solidFill>
              <a:latin typeface="Times"/>
              <a:ea typeface="Times"/>
              <a:cs typeface="Times"/>
              <a:sym typeface="Times"/>
            </a:endParaRPr>
          </a:p>
        </p:txBody>
      </p:sp>
      <p:sp>
        <p:nvSpPr>
          <p:cNvPr id="518" name="Google Shape;518;p26"/>
          <p:cNvSpPr/>
          <p:nvPr/>
        </p:nvSpPr>
        <p:spPr>
          <a:xfrm>
            <a:off x="2610122" y="2502390"/>
            <a:ext cx="244326" cy="246221"/>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rgbClr val="000000"/>
              </a:solidFill>
              <a:latin typeface="Times"/>
              <a:ea typeface="Times"/>
              <a:cs typeface="Times"/>
              <a:sym typeface="Times"/>
            </a:endParaRPr>
          </a:p>
        </p:txBody>
      </p:sp>
      <p:sp>
        <p:nvSpPr>
          <p:cNvPr id="519" name="Google Shape;519;p26"/>
          <p:cNvSpPr/>
          <p:nvPr/>
        </p:nvSpPr>
        <p:spPr>
          <a:xfrm>
            <a:off x="2578223" y="3531901"/>
            <a:ext cx="103640" cy="12311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rgbClr val="000000"/>
              </a:solidFill>
              <a:latin typeface="Times"/>
              <a:ea typeface="Times"/>
              <a:cs typeface="Times"/>
              <a:sym typeface="Time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27"/>
          <p:cNvSpPr/>
          <p:nvPr/>
        </p:nvSpPr>
        <p:spPr>
          <a:xfrm>
            <a:off x="5474065" y="1868001"/>
            <a:ext cx="4849711" cy="989035"/>
          </a:xfrm>
          <a:prstGeom prst="rect">
            <a:avLst/>
          </a:prstGeom>
          <a:solidFill>
            <a:srgbClr val="E5E5E5">
              <a:alpha val="37647"/>
            </a:srgbClr>
          </a:solidFill>
          <a:ln w="9525" cap="flat" cmpd="sng">
            <a:solidFill>
              <a:srgbClr val="E5E5E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rgbClr val="000000"/>
              </a:solidFill>
              <a:latin typeface="Times"/>
              <a:ea typeface="Times"/>
              <a:cs typeface="Times"/>
              <a:sym typeface="Times"/>
            </a:endParaRPr>
          </a:p>
        </p:txBody>
      </p:sp>
      <p:sp>
        <p:nvSpPr>
          <p:cNvPr id="526" name="Google Shape;526;p27"/>
          <p:cNvSpPr txBox="1">
            <a:spLocks noGrp="1"/>
          </p:cNvSpPr>
          <p:nvPr>
            <p:ph type="title"/>
          </p:nvPr>
        </p:nvSpPr>
        <p:spPr>
          <a:xfrm>
            <a:off x="0" y="0"/>
            <a:ext cx="9889067"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3) Maintain sgRNA representation</a:t>
            </a:r>
            <a:endParaRPr/>
          </a:p>
        </p:txBody>
      </p:sp>
      <p:sp>
        <p:nvSpPr>
          <p:cNvPr id="527" name="Google Shape;527;p27"/>
          <p:cNvSpPr txBox="1"/>
          <p:nvPr/>
        </p:nvSpPr>
        <p:spPr>
          <a:xfrm>
            <a:off x="1700848" y="4993728"/>
            <a:ext cx="1736373" cy="276999"/>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200">
                <a:solidFill>
                  <a:schemeClr val="dk1"/>
                </a:solidFill>
                <a:latin typeface="Century Gothic"/>
                <a:ea typeface="Century Gothic"/>
                <a:cs typeface="Century Gothic"/>
                <a:sym typeface="Century Gothic"/>
              </a:rPr>
              <a:t>Cas9 expressing cells</a:t>
            </a:r>
            <a:endParaRPr/>
          </a:p>
        </p:txBody>
      </p:sp>
      <p:sp>
        <p:nvSpPr>
          <p:cNvPr id="528" name="Google Shape;528;p27"/>
          <p:cNvSpPr txBox="1"/>
          <p:nvPr/>
        </p:nvSpPr>
        <p:spPr>
          <a:xfrm>
            <a:off x="807016" y="2443297"/>
            <a:ext cx="811441" cy="276999"/>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200">
                <a:solidFill>
                  <a:schemeClr val="dk1"/>
                </a:solidFill>
                <a:latin typeface="Century Gothic"/>
                <a:ea typeface="Century Gothic"/>
                <a:cs typeface="Century Gothic"/>
                <a:sym typeface="Century Gothic"/>
              </a:rPr>
              <a:t>Plasmids</a:t>
            </a:r>
            <a:endParaRPr/>
          </a:p>
        </p:txBody>
      </p:sp>
      <p:sp>
        <p:nvSpPr>
          <p:cNvPr id="529" name="Google Shape;529;p27"/>
          <p:cNvSpPr txBox="1"/>
          <p:nvPr/>
        </p:nvSpPr>
        <p:spPr>
          <a:xfrm>
            <a:off x="2566214" y="2502618"/>
            <a:ext cx="332142" cy="276999"/>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200">
                <a:solidFill>
                  <a:schemeClr val="dk1"/>
                </a:solidFill>
                <a:latin typeface="Century Gothic"/>
                <a:ea typeface="Century Gothic"/>
                <a:cs typeface="Century Gothic"/>
                <a:sym typeface="Century Gothic"/>
              </a:rPr>
              <a:t>or</a:t>
            </a:r>
            <a:endParaRPr/>
          </a:p>
        </p:txBody>
      </p:sp>
      <p:sp>
        <p:nvSpPr>
          <p:cNvPr id="530" name="Google Shape;530;p27"/>
          <p:cNvSpPr txBox="1"/>
          <p:nvPr/>
        </p:nvSpPr>
        <p:spPr>
          <a:xfrm>
            <a:off x="3848083" y="2443297"/>
            <a:ext cx="846707" cy="276999"/>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200">
                <a:solidFill>
                  <a:schemeClr val="dk1"/>
                </a:solidFill>
                <a:latin typeface="Century Gothic"/>
                <a:ea typeface="Century Gothic"/>
                <a:cs typeface="Century Gothic"/>
                <a:sym typeface="Century Gothic"/>
              </a:rPr>
              <a:t>Lentivirus</a:t>
            </a:r>
            <a:endParaRPr/>
          </a:p>
        </p:txBody>
      </p:sp>
      <p:sp>
        <p:nvSpPr>
          <p:cNvPr id="531" name="Google Shape;531;p27"/>
          <p:cNvSpPr txBox="1"/>
          <p:nvPr/>
        </p:nvSpPr>
        <p:spPr>
          <a:xfrm>
            <a:off x="1772700" y="3472292"/>
            <a:ext cx="1778051" cy="246221"/>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000">
                <a:solidFill>
                  <a:schemeClr val="dk1"/>
                </a:solidFill>
                <a:latin typeface="Century Gothic"/>
                <a:ea typeface="Century Gothic"/>
                <a:cs typeface="Century Gothic"/>
                <a:sym typeface="Century Gothic"/>
              </a:rPr>
              <a:t>Transfection/Transduction</a:t>
            </a:r>
            <a:endParaRPr/>
          </a:p>
        </p:txBody>
      </p:sp>
      <p:sp>
        <p:nvSpPr>
          <p:cNvPr id="532" name="Google Shape;532;p27"/>
          <p:cNvSpPr txBox="1"/>
          <p:nvPr/>
        </p:nvSpPr>
        <p:spPr>
          <a:xfrm>
            <a:off x="263074" y="1303602"/>
            <a:ext cx="11509790" cy="415498"/>
          </a:xfrm>
          <a:prstGeom prst="rect">
            <a:avLst/>
          </a:prstGeom>
          <a:solidFill>
            <a:srgbClr val="FDFBE1"/>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000"/>
              <a:buFont typeface="Century Gothic"/>
              <a:buNone/>
            </a:pPr>
            <a:r>
              <a:rPr lang="en-US" sz="2000" b="0" i="0">
                <a:solidFill>
                  <a:schemeClr val="dk1"/>
                </a:solidFill>
                <a:latin typeface="Century Gothic"/>
                <a:ea typeface="Century Gothic"/>
                <a:cs typeface="Century Gothic"/>
                <a:sym typeface="Century Gothic"/>
              </a:rPr>
              <a:t>ii) Decide </a:t>
            </a:r>
            <a:r>
              <a:rPr lang="en-US" sz="2000" b="1" i="0">
                <a:solidFill>
                  <a:schemeClr val="dk1"/>
                </a:solidFill>
                <a:latin typeface="Century Gothic"/>
                <a:ea typeface="Century Gothic"/>
                <a:cs typeface="Century Gothic"/>
                <a:sym typeface="Century Gothic"/>
              </a:rPr>
              <a:t>fold representation </a:t>
            </a:r>
            <a:r>
              <a:rPr lang="en-US" sz="2000" b="0" i="0">
                <a:solidFill>
                  <a:schemeClr val="dk1"/>
                </a:solidFill>
                <a:latin typeface="Century Gothic"/>
                <a:ea typeface="Century Gothic"/>
                <a:cs typeface="Century Gothic"/>
                <a:sym typeface="Century Gothic"/>
              </a:rPr>
              <a:t>of the guides</a:t>
            </a:r>
            <a:endParaRPr/>
          </a:p>
        </p:txBody>
      </p:sp>
      <p:sp>
        <p:nvSpPr>
          <p:cNvPr id="533" name="Google Shape;533;p27"/>
          <p:cNvSpPr txBox="1"/>
          <p:nvPr/>
        </p:nvSpPr>
        <p:spPr>
          <a:xfrm>
            <a:off x="8688421" y="6309245"/>
            <a:ext cx="4007796" cy="415498"/>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n-US" sz="800" dirty="0">
                <a:solidFill>
                  <a:schemeClr val="dk1"/>
                </a:solidFill>
                <a:latin typeface="Century Gothic"/>
                <a:ea typeface="Century Gothic"/>
                <a:cs typeface="Century Gothic"/>
                <a:sym typeface="Century Gothic"/>
              </a:rPr>
              <a:t>Created with </a:t>
            </a:r>
            <a:r>
              <a:rPr lang="en-US" sz="800" dirty="0" err="1">
                <a:solidFill>
                  <a:schemeClr val="dk1"/>
                </a:solidFill>
                <a:latin typeface="Century Gothic"/>
                <a:ea typeface="Century Gothic"/>
                <a:cs typeface="Century Gothic"/>
                <a:sym typeface="Century Gothic"/>
              </a:rPr>
              <a:t>BioRender.com</a:t>
            </a:r>
            <a:endParaRPr sz="800" dirty="0">
              <a:solidFill>
                <a:schemeClr val="dk1"/>
              </a:solidFill>
              <a:latin typeface="Century Gothic"/>
              <a:ea typeface="Century Gothic"/>
              <a:cs typeface="Century Gothic"/>
              <a:sym typeface="Century Gothic"/>
            </a:endParaRPr>
          </a:p>
          <a:p>
            <a:pPr marL="0" marR="0" lvl="0" indent="0" algn="l" rtl="0">
              <a:spcBef>
                <a:spcPts val="600"/>
              </a:spcBef>
              <a:spcAft>
                <a:spcPts val="0"/>
              </a:spcAft>
              <a:buNone/>
            </a:pPr>
            <a:r>
              <a:rPr lang="en-US" sz="800" dirty="0">
                <a:solidFill>
                  <a:schemeClr val="dk1"/>
                </a:solidFill>
                <a:latin typeface="Century Gothic"/>
                <a:ea typeface="Century Gothic"/>
                <a:cs typeface="Century Gothic"/>
                <a:sym typeface="Century Gothic"/>
              </a:rPr>
              <a:t>Adapted from </a:t>
            </a:r>
            <a:r>
              <a:rPr lang="en-US" sz="800" dirty="0" err="1">
                <a:solidFill>
                  <a:schemeClr val="dk1"/>
                </a:solidFill>
                <a:latin typeface="Century Gothic"/>
                <a:ea typeface="Century Gothic"/>
                <a:cs typeface="Century Gothic"/>
                <a:sym typeface="Century Gothic"/>
              </a:rPr>
              <a:t>Doench</a:t>
            </a:r>
            <a:r>
              <a:rPr lang="en-US" sz="800" dirty="0">
                <a:solidFill>
                  <a:schemeClr val="dk1"/>
                </a:solidFill>
                <a:latin typeface="Century Gothic"/>
                <a:ea typeface="Century Gothic"/>
                <a:cs typeface="Century Gothic"/>
                <a:sym typeface="Century Gothic"/>
              </a:rPr>
              <a:t>, Nature Reviews (2017)</a:t>
            </a:r>
            <a:endParaRPr dirty="0"/>
          </a:p>
        </p:txBody>
      </p:sp>
      <p:pic>
        <p:nvPicPr>
          <p:cNvPr id="534" name="Google Shape;534;p27"/>
          <p:cNvPicPr preferRelativeResize="0">
            <a:picLocks noGrp="1"/>
          </p:cNvPicPr>
          <p:nvPr>
            <p:ph type="body" idx="1"/>
          </p:nvPr>
        </p:nvPicPr>
        <p:blipFill rotWithShape="1">
          <a:blip r:embed="rId3">
            <a:alphaModFix/>
          </a:blip>
          <a:srcRect/>
          <a:stretch/>
        </p:blipFill>
        <p:spPr>
          <a:xfrm>
            <a:off x="1188410" y="2516906"/>
            <a:ext cx="10028959" cy="2791143"/>
          </a:xfrm>
          <a:prstGeom prst="rect">
            <a:avLst/>
          </a:prstGeom>
          <a:noFill/>
          <a:ln>
            <a:noFill/>
          </a:ln>
        </p:spPr>
      </p:pic>
      <p:sp>
        <p:nvSpPr>
          <p:cNvPr id="535" name="Google Shape;535;p27"/>
          <p:cNvSpPr txBox="1"/>
          <p:nvPr/>
        </p:nvSpPr>
        <p:spPr>
          <a:xfrm>
            <a:off x="4469475" y="4993728"/>
            <a:ext cx="1181735" cy="276999"/>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200">
                <a:solidFill>
                  <a:schemeClr val="dk1"/>
                </a:solidFill>
                <a:latin typeface="Century Gothic"/>
                <a:ea typeface="Century Gothic"/>
                <a:cs typeface="Century Gothic"/>
                <a:sym typeface="Century Gothic"/>
              </a:rPr>
              <a:t>Infected cells</a:t>
            </a:r>
            <a:endParaRPr/>
          </a:p>
        </p:txBody>
      </p:sp>
      <p:sp>
        <p:nvSpPr>
          <p:cNvPr id="536" name="Google Shape;536;p27"/>
          <p:cNvSpPr txBox="1"/>
          <p:nvPr/>
        </p:nvSpPr>
        <p:spPr>
          <a:xfrm>
            <a:off x="7123514" y="4993728"/>
            <a:ext cx="1439817" cy="276999"/>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200">
                <a:solidFill>
                  <a:schemeClr val="dk1"/>
                </a:solidFill>
                <a:latin typeface="Century Gothic"/>
                <a:ea typeface="Century Gothic"/>
                <a:cs typeface="Century Gothic"/>
                <a:sym typeface="Century Gothic"/>
              </a:rPr>
              <a:t>Proliferated cells</a:t>
            </a:r>
            <a:endParaRPr/>
          </a:p>
        </p:txBody>
      </p:sp>
      <p:sp>
        <p:nvSpPr>
          <p:cNvPr id="537" name="Google Shape;537;p27"/>
          <p:cNvSpPr txBox="1"/>
          <p:nvPr/>
        </p:nvSpPr>
        <p:spPr>
          <a:xfrm>
            <a:off x="10120053" y="2720296"/>
            <a:ext cx="1572180" cy="646331"/>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200">
                <a:solidFill>
                  <a:schemeClr val="dk1"/>
                </a:solidFill>
                <a:latin typeface="Century Gothic"/>
                <a:ea typeface="Century Gothic"/>
                <a:cs typeface="Century Gothic"/>
                <a:sym typeface="Century Gothic"/>
              </a:rPr>
              <a:t>Relative abundance maintained</a:t>
            </a:r>
            <a:endParaRPr/>
          </a:p>
        </p:txBody>
      </p:sp>
      <p:sp>
        <p:nvSpPr>
          <p:cNvPr id="538" name="Google Shape;538;p27"/>
          <p:cNvSpPr txBox="1"/>
          <p:nvPr/>
        </p:nvSpPr>
        <p:spPr>
          <a:xfrm>
            <a:off x="9898939" y="4237197"/>
            <a:ext cx="1090363" cy="246221"/>
          </a:xfrm>
          <a:prstGeom prst="rect">
            <a:avLst/>
          </a:prstGeom>
          <a:solidFill>
            <a:srgbClr val="FDFBE1"/>
          </a:solid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000">
                <a:solidFill>
                  <a:schemeClr val="dk1"/>
                </a:solidFill>
                <a:latin typeface="Century Gothic"/>
                <a:ea typeface="Century Gothic"/>
                <a:cs typeface="Century Gothic"/>
                <a:sym typeface="Century Gothic"/>
              </a:rPr>
              <a:t>PCR, first cycle</a:t>
            </a:r>
            <a:endParaRPr/>
          </a:p>
        </p:txBody>
      </p:sp>
      <p:sp>
        <p:nvSpPr>
          <p:cNvPr id="539" name="Google Shape;539;p27"/>
          <p:cNvSpPr txBox="1"/>
          <p:nvPr/>
        </p:nvSpPr>
        <p:spPr>
          <a:xfrm>
            <a:off x="10192911" y="3751746"/>
            <a:ext cx="673582" cy="246221"/>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000">
                <a:solidFill>
                  <a:schemeClr val="dk1"/>
                </a:solidFill>
                <a:latin typeface="Century Gothic"/>
                <a:ea typeface="Century Gothic"/>
                <a:cs typeface="Century Gothic"/>
                <a:sym typeface="Century Gothic"/>
              </a:rPr>
              <a:t>Efficient</a:t>
            </a:r>
            <a:endParaRPr/>
          </a:p>
        </p:txBody>
      </p:sp>
      <p:sp>
        <p:nvSpPr>
          <p:cNvPr id="540" name="Google Shape;540;p27"/>
          <p:cNvSpPr txBox="1"/>
          <p:nvPr/>
        </p:nvSpPr>
        <p:spPr>
          <a:xfrm>
            <a:off x="10115657" y="4520223"/>
            <a:ext cx="795411" cy="246221"/>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000">
                <a:solidFill>
                  <a:schemeClr val="dk1"/>
                </a:solidFill>
                <a:latin typeface="Century Gothic"/>
                <a:ea typeface="Century Gothic"/>
                <a:cs typeface="Century Gothic"/>
                <a:sym typeface="Century Gothic"/>
              </a:rPr>
              <a:t>Inefficient</a:t>
            </a:r>
            <a:endParaRPr/>
          </a:p>
        </p:txBody>
      </p:sp>
      <p:sp>
        <p:nvSpPr>
          <p:cNvPr id="541" name="Google Shape;541;p27"/>
          <p:cNvSpPr txBox="1"/>
          <p:nvPr/>
        </p:nvSpPr>
        <p:spPr>
          <a:xfrm>
            <a:off x="5474065" y="1868001"/>
            <a:ext cx="2176937" cy="369332"/>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n-US" sz="1800">
                <a:solidFill>
                  <a:schemeClr val="dk1"/>
                </a:solidFill>
                <a:latin typeface="Century Gothic"/>
                <a:ea typeface="Century Gothic"/>
                <a:cs typeface="Century Gothic"/>
                <a:sym typeface="Century Gothic"/>
              </a:rPr>
              <a:t>Number of sgRNA</a:t>
            </a:r>
            <a:endParaRPr/>
          </a:p>
        </p:txBody>
      </p:sp>
      <p:sp>
        <p:nvSpPr>
          <p:cNvPr id="542" name="Google Shape;542;p27"/>
          <p:cNvSpPr txBox="1"/>
          <p:nvPr/>
        </p:nvSpPr>
        <p:spPr>
          <a:xfrm>
            <a:off x="8047546" y="1868001"/>
            <a:ext cx="2390548" cy="369332"/>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n-US" sz="1800">
                <a:solidFill>
                  <a:schemeClr val="dk1"/>
                </a:solidFill>
                <a:latin typeface="Century Gothic"/>
                <a:ea typeface="Century Gothic"/>
                <a:cs typeface="Century Gothic"/>
                <a:sym typeface="Century Gothic"/>
              </a:rPr>
              <a:t>Fold representation</a:t>
            </a:r>
            <a:endParaRPr/>
          </a:p>
        </p:txBody>
      </p:sp>
      <p:sp>
        <p:nvSpPr>
          <p:cNvPr id="543" name="Google Shape;543;p27"/>
          <p:cNvSpPr txBox="1"/>
          <p:nvPr/>
        </p:nvSpPr>
        <p:spPr>
          <a:xfrm>
            <a:off x="7631104" y="1868001"/>
            <a:ext cx="337099" cy="369332"/>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n-US" sz="1800">
                <a:solidFill>
                  <a:schemeClr val="dk1"/>
                </a:solidFill>
                <a:latin typeface="Century Gothic"/>
                <a:ea typeface="Century Gothic"/>
                <a:cs typeface="Century Gothic"/>
                <a:sym typeface="Century Gothic"/>
              </a:rPr>
              <a:t>x</a:t>
            </a:r>
            <a:endParaRPr/>
          </a:p>
        </p:txBody>
      </p:sp>
      <p:sp>
        <p:nvSpPr>
          <p:cNvPr id="544" name="Google Shape;544;p27"/>
          <p:cNvSpPr txBox="1"/>
          <p:nvPr/>
        </p:nvSpPr>
        <p:spPr>
          <a:xfrm>
            <a:off x="8047546" y="2210705"/>
            <a:ext cx="2390548" cy="646331"/>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n-US" sz="1800">
                <a:solidFill>
                  <a:schemeClr val="dk1"/>
                </a:solidFill>
                <a:latin typeface="Century Gothic"/>
                <a:ea typeface="Century Gothic"/>
                <a:cs typeface="Century Gothic"/>
                <a:sym typeface="Century Gothic"/>
              </a:rPr>
              <a:t>Number of infected cells</a:t>
            </a:r>
            <a:endParaRPr/>
          </a:p>
        </p:txBody>
      </p:sp>
      <p:sp>
        <p:nvSpPr>
          <p:cNvPr id="545" name="Google Shape;545;p27"/>
          <p:cNvSpPr txBox="1"/>
          <p:nvPr/>
        </p:nvSpPr>
        <p:spPr>
          <a:xfrm>
            <a:off x="7652819" y="2236137"/>
            <a:ext cx="337099" cy="369332"/>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n-US" sz="1800">
                <a:solidFill>
                  <a:schemeClr val="dk1"/>
                </a:solidFill>
                <a:latin typeface="Century Gothic"/>
                <a:ea typeface="Century Gothic"/>
                <a:cs typeface="Century Gothic"/>
                <a:sym typeface="Century Gothic"/>
              </a:rPr>
              <a:t>=</a:t>
            </a:r>
            <a:endParaRPr/>
          </a:p>
        </p:txBody>
      </p:sp>
      <p:sp>
        <p:nvSpPr>
          <p:cNvPr id="546" name="Google Shape;546;p27"/>
          <p:cNvSpPr/>
          <p:nvPr/>
        </p:nvSpPr>
        <p:spPr>
          <a:xfrm>
            <a:off x="99033" y="5315115"/>
            <a:ext cx="4901637" cy="1233186"/>
          </a:xfrm>
          <a:prstGeom prst="rect">
            <a:avLst/>
          </a:prstGeom>
          <a:solidFill>
            <a:srgbClr val="E5E5E5">
              <a:alpha val="37647"/>
            </a:srgbClr>
          </a:solidFill>
          <a:ln w="9525" cap="flat" cmpd="sng">
            <a:solidFill>
              <a:srgbClr val="E5E5E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rgbClr val="000000"/>
              </a:solidFill>
              <a:latin typeface="Times"/>
              <a:ea typeface="Times"/>
              <a:cs typeface="Times"/>
              <a:sym typeface="Times"/>
            </a:endParaRPr>
          </a:p>
        </p:txBody>
      </p:sp>
      <p:sp>
        <p:nvSpPr>
          <p:cNvPr id="547" name="Google Shape;547;p27"/>
          <p:cNvSpPr txBox="1"/>
          <p:nvPr/>
        </p:nvSpPr>
        <p:spPr>
          <a:xfrm>
            <a:off x="99033" y="5296492"/>
            <a:ext cx="2178754" cy="646331"/>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n-US" sz="1800" dirty="0">
                <a:solidFill>
                  <a:schemeClr val="dk1"/>
                </a:solidFill>
                <a:latin typeface="Century Gothic"/>
                <a:ea typeface="Century Gothic"/>
                <a:cs typeface="Century Gothic"/>
                <a:sym typeface="Century Gothic"/>
              </a:rPr>
              <a:t>Number of infected cells</a:t>
            </a:r>
            <a:endParaRPr dirty="0"/>
          </a:p>
        </p:txBody>
      </p:sp>
      <p:sp>
        <p:nvSpPr>
          <p:cNvPr id="548" name="Google Shape;548;p27"/>
          <p:cNvSpPr txBox="1"/>
          <p:nvPr/>
        </p:nvSpPr>
        <p:spPr>
          <a:xfrm>
            <a:off x="2610122" y="5402956"/>
            <a:ext cx="2390548" cy="369332"/>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n-US" sz="1800" dirty="0">
                <a:solidFill>
                  <a:schemeClr val="dk1"/>
                </a:solidFill>
                <a:latin typeface="Century Gothic"/>
                <a:ea typeface="Century Gothic"/>
                <a:cs typeface="Century Gothic"/>
                <a:sym typeface="Century Gothic"/>
              </a:rPr>
              <a:t>Infection efficiency</a:t>
            </a:r>
            <a:endParaRPr dirty="0"/>
          </a:p>
        </p:txBody>
      </p:sp>
      <p:sp>
        <p:nvSpPr>
          <p:cNvPr id="549" name="Google Shape;549;p27"/>
          <p:cNvSpPr txBox="1"/>
          <p:nvPr/>
        </p:nvSpPr>
        <p:spPr>
          <a:xfrm>
            <a:off x="2278681" y="5416811"/>
            <a:ext cx="337099" cy="369332"/>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n-US" sz="1800">
                <a:solidFill>
                  <a:schemeClr val="dk1"/>
                </a:solidFill>
                <a:latin typeface="Century Gothic"/>
                <a:ea typeface="Century Gothic"/>
                <a:cs typeface="Century Gothic"/>
                <a:sym typeface="Century Gothic"/>
              </a:rPr>
              <a:t>/</a:t>
            </a:r>
            <a:endParaRPr/>
          </a:p>
        </p:txBody>
      </p:sp>
      <p:sp>
        <p:nvSpPr>
          <p:cNvPr id="550" name="Google Shape;550;p27"/>
          <p:cNvSpPr txBox="1"/>
          <p:nvPr/>
        </p:nvSpPr>
        <p:spPr>
          <a:xfrm>
            <a:off x="2672514" y="5828259"/>
            <a:ext cx="2390548" cy="646331"/>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n-US" sz="1800" dirty="0">
                <a:solidFill>
                  <a:schemeClr val="dk1"/>
                </a:solidFill>
                <a:latin typeface="Century Gothic"/>
                <a:ea typeface="Century Gothic"/>
                <a:cs typeface="Century Gothic"/>
                <a:sym typeface="Century Gothic"/>
              </a:rPr>
              <a:t>Number of starting cells</a:t>
            </a:r>
            <a:endParaRPr dirty="0"/>
          </a:p>
        </p:txBody>
      </p:sp>
      <p:sp>
        <p:nvSpPr>
          <p:cNvPr id="551" name="Google Shape;551;p27"/>
          <p:cNvSpPr txBox="1"/>
          <p:nvPr/>
        </p:nvSpPr>
        <p:spPr>
          <a:xfrm>
            <a:off x="2277787" y="5853691"/>
            <a:ext cx="337099" cy="369332"/>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n-US" sz="1800">
                <a:solidFill>
                  <a:schemeClr val="dk1"/>
                </a:solidFill>
                <a:latin typeface="Century Gothic"/>
                <a:ea typeface="Century Gothic"/>
                <a:cs typeface="Century Gothic"/>
                <a:sym typeface="Century Gothic"/>
              </a:rPr>
              <a:t>=</a:t>
            </a:r>
            <a:endParaRPr/>
          </a:p>
        </p:txBody>
      </p:sp>
      <p:sp>
        <p:nvSpPr>
          <p:cNvPr id="552" name="Google Shape;552;p27"/>
          <p:cNvSpPr txBox="1"/>
          <p:nvPr/>
        </p:nvSpPr>
        <p:spPr>
          <a:xfrm>
            <a:off x="8288619" y="3478370"/>
            <a:ext cx="1537600" cy="461665"/>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200">
                <a:solidFill>
                  <a:schemeClr val="dk1"/>
                </a:solidFill>
                <a:latin typeface="Century Gothic"/>
                <a:ea typeface="Century Gothic"/>
                <a:cs typeface="Century Gothic"/>
                <a:sym typeface="Century Gothic"/>
              </a:rPr>
              <a:t>Prepare genomic </a:t>
            </a:r>
            <a:endParaRPr/>
          </a:p>
          <a:p>
            <a:pPr marL="0" marR="0" lvl="0" indent="0" algn="ctr" rtl="0">
              <a:spcBef>
                <a:spcPts val="0"/>
              </a:spcBef>
              <a:spcAft>
                <a:spcPts val="0"/>
              </a:spcAft>
              <a:buNone/>
            </a:pPr>
            <a:r>
              <a:rPr lang="en-US" sz="1200">
                <a:solidFill>
                  <a:schemeClr val="dk1"/>
                </a:solidFill>
                <a:latin typeface="Century Gothic"/>
                <a:ea typeface="Century Gothic"/>
                <a:cs typeface="Century Gothic"/>
                <a:sym typeface="Century Gothic"/>
              </a:rPr>
              <a:t>DNA</a:t>
            </a:r>
            <a:endParaRPr/>
          </a:p>
        </p:txBody>
      </p:sp>
      <p:sp>
        <p:nvSpPr>
          <p:cNvPr id="553" name="Google Shape;553;p27"/>
          <p:cNvSpPr txBox="1"/>
          <p:nvPr/>
        </p:nvSpPr>
        <p:spPr>
          <a:xfrm>
            <a:off x="3497570" y="3675682"/>
            <a:ext cx="869149" cy="276999"/>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200">
                <a:solidFill>
                  <a:schemeClr val="dk1"/>
                </a:solidFill>
                <a:latin typeface="Century Gothic"/>
                <a:ea typeface="Century Gothic"/>
                <a:cs typeface="Century Gothic"/>
                <a:sym typeface="Century Gothic"/>
              </a:rPr>
              <a:t>Selection</a:t>
            </a:r>
            <a:endParaRPr/>
          </a:p>
        </p:txBody>
      </p:sp>
      <p:sp>
        <p:nvSpPr>
          <p:cNvPr id="554" name="Google Shape;554;p27"/>
          <p:cNvSpPr txBox="1"/>
          <p:nvPr/>
        </p:nvSpPr>
        <p:spPr>
          <a:xfrm>
            <a:off x="5879110" y="3720968"/>
            <a:ext cx="1063113" cy="276999"/>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200">
                <a:solidFill>
                  <a:schemeClr val="dk1"/>
                </a:solidFill>
                <a:latin typeface="Century Gothic"/>
                <a:ea typeface="Century Gothic"/>
                <a:cs typeface="Century Gothic"/>
                <a:sym typeface="Century Gothic"/>
              </a:rPr>
              <a:t>Proliferation</a:t>
            </a:r>
            <a:endParaRPr/>
          </a:p>
        </p:txBody>
      </p:sp>
      <p:sp>
        <p:nvSpPr>
          <p:cNvPr id="555" name="Google Shape;555;p27"/>
          <p:cNvSpPr/>
          <p:nvPr/>
        </p:nvSpPr>
        <p:spPr>
          <a:xfrm>
            <a:off x="721952" y="2381694"/>
            <a:ext cx="1851124" cy="1277886"/>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rgbClr val="000000"/>
              </a:solidFill>
              <a:latin typeface="Times"/>
              <a:ea typeface="Times"/>
              <a:cs typeface="Times"/>
              <a:sym typeface="Times"/>
            </a:endParaRPr>
          </a:p>
        </p:txBody>
      </p:sp>
      <p:sp>
        <p:nvSpPr>
          <p:cNvPr id="556" name="Google Shape;556;p27"/>
          <p:cNvSpPr/>
          <p:nvPr/>
        </p:nvSpPr>
        <p:spPr>
          <a:xfrm>
            <a:off x="2610122" y="2502390"/>
            <a:ext cx="244326" cy="246221"/>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rgbClr val="000000"/>
              </a:solidFill>
              <a:latin typeface="Times"/>
              <a:ea typeface="Times"/>
              <a:cs typeface="Times"/>
              <a:sym typeface="Times"/>
            </a:endParaRPr>
          </a:p>
        </p:txBody>
      </p:sp>
      <p:sp>
        <p:nvSpPr>
          <p:cNvPr id="557" name="Google Shape;557;p27"/>
          <p:cNvSpPr/>
          <p:nvPr/>
        </p:nvSpPr>
        <p:spPr>
          <a:xfrm>
            <a:off x="2578223" y="3531901"/>
            <a:ext cx="103640" cy="12311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rgbClr val="000000"/>
              </a:solidFill>
              <a:latin typeface="Times"/>
              <a:ea typeface="Times"/>
              <a:cs typeface="Times"/>
              <a:sym typeface="Time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4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28"/>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3200"/>
              <a:buFont typeface="Century Gothic"/>
              <a:buNone/>
            </a:pPr>
            <a:r>
              <a:rPr lang="en-US" sz="3200" b="1"/>
              <a:t>Workflow for analyzing CRISPR screens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29"/>
          <p:cNvSpPr txBox="1">
            <a:spLocks noGrp="1"/>
          </p:cNvSpPr>
          <p:nvPr>
            <p:ph type="title"/>
          </p:nvPr>
        </p:nvSpPr>
        <p:spPr>
          <a:xfrm>
            <a:off x="0" y="0"/>
            <a:ext cx="9889067"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Analyzing CRISPR screens: Counting the reads</a:t>
            </a:r>
            <a:endParaRPr/>
          </a:p>
        </p:txBody>
      </p:sp>
      <p:grpSp>
        <p:nvGrpSpPr>
          <p:cNvPr id="570" name="Google Shape;570;p29"/>
          <p:cNvGrpSpPr/>
          <p:nvPr/>
        </p:nvGrpSpPr>
        <p:grpSpPr>
          <a:xfrm>
            <a:off x="1119929" y="1143582"/>
            <a:ext cx="1701992" cy="4773037"/>
            <a:chOff x="264178" y="582"/>
            <a:chExt cx="1701992" cy="4773037"/>
          </a:xfrm>
        </p:grpSpPr>
        <p:sp>
          <p:nvSpPr>
            <p:cNvPr id="571" name="Google Shape;571;p29"/>
            <p:cNvSpPr/>
            <p:nvPr/>
          </p:nvSpPr>
          <p:spPr>
            <a:xfrm>
              <a:off x="264178" y="582"/>
              <a:ext cx="1701992" cy="681862"/>
            </a:xfrm>
            <a:prstGeom prst="roundRect">
              <a:avLst>
                <a:gd name="adj" fmla="val 10000"/>
              </a:avLst>
            </a:prstGeom>
            <a:solidFill>
              <a:srgbClr val="E6A57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9"/>
            <p:cNvSpPr txBox="1"/>
            <p:nvPr/>
          </p:nvSpPr>
          <p:spPr>
            <a:xfrm>
              <a:off x="284149" y="20553"/>
              <a:ext cx="1662050" cy="641920"/>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Century Gothic"/>
                <a:buNone/>
              </a:pPr>
              <a:r>
                <a:rPr lang="en-US" sz="1800">
                  <a:solidFill>
                    <a:schemeClr val="lt1"/>
                  </a:solidFill>
                  <a:latin typeface="Century Gothic"/>
                  <a:ea typeface="Century Gothic"/>
                  <a:cs typeface="Century Gothic"/>
                  <a:sym typeface="Century Gothic"/>
                </a:rPr>
                <a:t>Obtaining read counts</a:t>
              </a:r>
              <a:endParaRPr/>
            </a:p>
          </p:txBody>
        </p:sp>
        <p:sp>
          <p:nvSpPr>
            <p:cNvPr id="573" name="Google Shape;573;p29"/>
            <p:cNvSpPr/>
            <p:nvPr/>
          </p:nvSpPr>
          <p:spPr>
            <a:xfrm rot="5400000">
              <a:off x="987325" y="699491"/>
              <a:ext cx="255698" cy="306838"/>
            </a:xfrm>
            <a:prstGeom prst="rightArrow">
              <a:avLst>
                <a:gd name="adj1" fmla="val 60000"/>
                <a:gd name="adj2" fmla="val 50000"/>
              </a:avLst>
            </a:prstGeom>
            <a:solidFill>
              <a:srgbClr val="AAB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9"/>
            <p:cNvSpPr txBox="1"/>
            <p:nvPr/>
          </p:nvSpPr>
          <p:spPr>
            <a:xfrm>
              <a:off x="1023124" y="725061"/>
              <a:ext cx="184102" cy="178989"/>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200"/>
                <a:buFont typeface="Times"/>
                <a:buNone/>
              </a:pPr>
              <a:endParaRPr sz="1200">
                <a:solidFill>
                  <a:schemeClr val="lt1"/>
                </a:solidFill>
                <a:latin typeface="Century Gothic"/>
                <a:ea typeface="Century Gothic"/>
                <a:cs typeface="Century Gothic"/>
                <a:sym typeface="Century Gothic"/>
              </a:endParaRPr>
            </a:p>
          </p:txBody>
        </p:sp>
        <p:sp>
          <p:nvSpPr>
            <p:cNvPr id="575" name="Google Shape;575;p29"/>
            <p:cNvSpPr/>
            <p:nvPr/>
          </p:nvSpPr>
          <p:spPr>
            <a:xfrm>
              <a:off x="264178" y="1023376"/>
              <a:ext cx="1701992" cy="681862"/>
            </a:xfrm>
            <a:prstGeom prst="roundRect">
              <a:avLst>
                <a:gd name="adj" fmla="val 10000"/>
              </a:avLst>
            </a:prstGeom>
            <a:solidFill>
              <a:srgbClr val="2866A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9"/>
            <p:cNvSpPr txBox="1"/>
            <p:nvPr/>
          </p:nvSpPr>
          <p:spPr>
            <a:xfrm>
              <a:off x="284149" y="1043347"/>
              <a:ext cx="1662050" cy="641920"/>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Century Gothic"/>
                <a:buNone/>
              </a:pPr>
              <a:r>
                <a:rPr lang="en-US" sz="1800">
                  <a:solidFill>
                    <a:schemeClr val="lt1"/>
                  </a:solidFill>
                  <a:latin typeface="Century Gothic"/>
                  <a:ea typeface="Century Gothic"/>
                  <a:cs typeface="Century Gothic"/>
                  <a:sym typeface="Century Gothic"/>
                </a:rPr>
                <a:t>Filtering</a:t>
              </a:r>
              <a:endParaRPr/>
            </a:p>
          </p:txBody>
        </p:sp>
        <p:sp>
          <p:nvSpPr>
            <p:cNvPr id="577" name="Google Shape;577;p29"/>
            <p:cNvSpPr/>
            <p:nvPr/>
          </p:nvSpPr>
          <p:spPr>
            <a:xfrm rot="5400000">
              <a:off x="987325" y="1722285"/>
              <a:ext cx="255698" cy="306838"/>
            </a:xfrm>
            <a:prstGeom prst="rightArrow">
              <a:avLst>
                <a:gd name="adj1" fmla="val 60000"/>
                <a:gd name="adj2" fmla="val 50000"/>
              </a:avLst>
            </a:prstGeom>
            <a:solidFill>
              <a:srgbClr val="AAB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9"/>
            <p:cNvSpPr txBox="1"/>
            <p:nvPr/>
          </p:nvSpPr>
          <p:spPr>
            <a:xfrm>
              <a:off x="1023124" y="1747855"/>
              <a:ext cx="184102" cy="178989"/>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200"/>
                <a:buFont typeface="Times"/>
                <a:buNone/>
              </a:pPr>
              <a:endParaRPr sz="1200">
                <a:solidFill>
                  <a:schemeClr val="lt1"/>
                </a:solidFill>
                <a:latin typeface="Century Gothic"/>
                <a:ea typeface="Century Gothic"/>
                <a:cs typeface="Century Gothic"/>
                <a:sym typeface="Century Gothic"/>
              </a:endParaRPr>
            </a:p>
          </p:txBody>
        </p:sp>
        <p:sp>
          <p:nvSpPr>
            <p:cNvPr id="579" name="Google Shape;579;p29"/>
            <p:cNvSpPr/>
            <p:nvPr/>
          </p:nvSpPr>
          <p:spPr>
            <a:xfrm>
              <a:off x="264178" y="2046170"/>
              <a:ext cx="1701992" cy="681862"/>
            </a:xfrm>
            <a:prstGeom prst="roundRect">
              <a:avLst>
                <a:gd name="adj" fmla="val 10000"/>
              </a:avLst>
            </a:prstGeom>
            <a:solidFill>
              <a:srgbClr val="2866A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9"/>
            <p:cNvSpPr txBox="1"/>
            <p:nvPr/>
          </p:nvSpPr>
          <p:spPr>
            <a:xfrm>
              <a:off x="284149" y="2066141"/>
              <a:ext cx="1662050" cy="641920"/>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Century Gothic"/>
                <a:buNone/>
              </a:pPr>
              <a:r>
                <a:rPr lang="en-US" sz="1800">
                  <a:solidFill>
                    <a:schemeClr val="lt1"/>
                  </a:solidFill>
                  <a:latin typeface="Century Gothic"/>
                  <a:ea typeface="Century Gothic"/>
                  <a:cs typeface="Century Gothic"/>
                  <a:sym typeface="Century Gothic"/>
                </a:rPr>
                <a:t>Normalization</a:t>
              </a:r>
              <a:endParaRPr/>
            </a:p>
          </p:txBody>
        </p:sp>
        <p:sp>
          <p:nvSpPr>
            <p:cNvPr id="581" name="Google Shape;581;p29"/>
            <p:cNvSpPr/>
            <p:nvPr/>
          </p:nvSpPr>
          <p:spPr>
            <a:xfrm rot="5400000">
              <a:off x="987325" y="2745079"/>
              <a:ext cx="255698" cy="306838"/>
            </a:xfrm>
            <a:prstGeom prst="rightArrow">
              <a:avLst>
                <a:gd name="adj1" fmla="val 60000"/>
                <a:gd name="adj2" fmla="val 50000"/>
              </a:avLst>
            </a:prstGeom>
            <a:solidFill>
              <a:srgbClr val="AAB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9"/>
            <p:cNvSpPr txBox="1"/>
            <p:nvPr/>
          </p:nvSpPr>
          <p:spPr>
            <a:xfrm>
              <a:off x="1023124" y="2770649"/>
              <a:ext cx="184102" cy="178989"/>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200"/>
                <a:buFont typeface="Times"/>
                <a:buNone/>
              </a:pPr>
              <a:endParaRPr sz="1200">
                <a:solidFill>
                  <a:schemeClr val="lt1"/>
                </a:solidFill>
                <a:latin typeface="Century Gothic"/>
                <a:ea typeface="Century Gothic"/>
                <a:cs typeface="Century Gothic"/>
                <a:sym typeface="Century Gothic"/>
              </a:endParaRPr>
            </a:p>
          </p:txBody>
        </p:sp>
        <p:sp>
          <p:nvSpPr>
            <p:cNvPr id="583" name="Google Shape;583;p29"/>
            <p:cNvSpPr/>
            <p:nvPr/>
          </p:nvSpPr>
          <p:spPr>
            <a:xfrm>
              <a:off x="264178" y="3068963"/>
              <a:ext cx="1701992" cy="681862"/>
            </a:xfrm>
            <a:prstGeom prst="roundRect">
              <a:avLst>
                <a:gd name="adj" fmla="val 10000"/>
              </a:avLst>
            </a:prstGeom>
            <a:solidFill>
              <a:srgbClr val="2866A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9"/>
            <p:cNvSpPr txBox="1"/>
            <p:nvPr/>
          </p:nvSpPr>
          <p:spPr>
            <a:xfrm>
              <a:off x="284149" y="3088934"/>
              <a:ext cx="1662050" cy="641920"/>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Century Gothic"/>
                <a:buNone/>
              </a:pPr>
              <a:r>
                <a:rPr lang="en-US" sz="1800">
                  <a:solidFill>
                    <a:schemeClr val="lt1"/>
                  </a:solidFill>
                  <a:latin typeface="Century Gothic"/>
                  <a:ea typeface="Century Gothic"/>
                  <a:cs typeface="Century Gothic"/>
                  <a:sym typeface="Century Gothic"/>
                </a:rPr>
                <a:t>DE at guide level</a:t>
              </a:r>
              <a:endParaRPr/>
            </a:p>
          </p:txBody>
        </p:sp>
        <p:sp>
          <p:nvSpPr>
            <p:cNvPr id="585" name="Google Shape;585;p29"/>
            <p:cNvSpPr/>
            <p:nvPr/>
          </p:nvSpPr>
          <p:spPr>
            <a:xfrm rot="5400000">
              <a:off x="987325" y="3767873"/>
              <a:ext cx="255698" cy="306838"/>
            </a:xfrm>
            <a:prstGeom prst="rightArrow">
              <a:avLst>
                <a:gd name="adj1" fmla="val 60000"/>
                <a:gd name="adj2" fmla="val 50000"/>
              </a:avLst>
            </a:prstGeom>
            <a:solidFill>
              <a:srgbClr val="AAB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9"/>
            <p:cNvSpPr txBox="1"/>
            <p:nvPr/>
          </p:nvSpPr>
          <p:spPr>
            <a:xfrm>
              <a:off x="1023124" y="3793443"/>
              <a:ext cx="184102" cy="178989"/>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200"/>
                <a:buFont typeface="Times"/>
                <a:buNone/>
              </a:pPr>
              <a:endParaRPr sz="1200">
                <a:solidFill>
                  <a:schemeClr val="lt1"/>
                </a:solidFill>
                <a:latin typeface="Century Gothic"/>
                <a:ea typeface="Century Gothic"/>
                <a:cs typeface="Century Gothic"/>
                <a:sym typeface="Century Gothic"/>
              </a:endParaRPr>
            </a:p>
          </p:txBody>
        </p:sp>
        <p:sp>
          <p:nvSpPr>
            <p:cNvPr id="587" name="Google Shape;587;p29"/>
            <p:cNvSpPr/>
            <p:nvPr/>
          </p:nvSpPr>
          <p:spPr>
            <a:xfrm>
              <a:off x="264178" y="4091757"/>
              <a:ext cx="1701992" cy="681862"/>
            </a:xfrm>
            <a:prstGeom prst="roundRect">
              <a:avLst>
                <a:gd name="adj" fmla="val 10000"/>
              </a:avLst>
            </a:prstGeom>
            <a:solidFill>
              <a:srgbClr val="2866A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9"/>
            <p:cNvSpPr txBox="1"/>
            <p:nvPr/>
          </p:nvSpPr>
          <p:spPr>
            <a:xfrm>
              <a:off x="284149" y="4111728"/>
              <a:ext cx="1662050" cy="641920"/>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Century Gothic"/>
                <a:buNone/>
              </a:pPr>
              <a:r>
                <a:rPr lang="en-US" sz="1800">
                  <a:solidFill>
                    <a:schemeClr val="lt1"/>
                  </a:solidFill>
                  <a:latin typeface="Century Gothic"/>
                  <a:ea typeface="Century Gothic"/>
                  <a:cs typeface="Century Gothic"/>
                  <a:sym typeface="Century Gothic"/>
                </a:rPr>
                <a:t>DE at gene level</a:t>
              </a:r>
              <a:endParaRPr/>
            </a:p>
          </p:txBody>
        </p:sp>
      </p:grpSp>
      <p:sp>
        <p:nvSpPr>
          <p:cNvPr id="589" name="Google Shape;589;p29"/>
          <p:cNvSpPr txBox="1"/>
          <p:nvPr/>
        </p:nvSpPr>
        <p:spPr>
          <a:xfrm>
            <a:off x="3295899" y="1993218"/>
            <a:ext cx="2466221" cy="338554"/>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n-US" sz="1600">
                <a:solidFill>
                  <a:schemeClr val="dk1"/>
                </a:solidFill>
                <a:latin typeface="Century Gothic"/>
                <a:ea typeface="Century Gothic"/>
                <a:cs typeface="Century Gothic"/>
                <a:sym typeface="Century Gothic"/>
              </a:rPr>
              <a:t>Next-gen sequencing</a:t>
            </a:r>
            <a:endParaRPr/>
          </a:p>
        </p:txBody>
      </p:sp>
      <p:sp>
        <p:nvSpPr>
          <p:cNvPr id="590" name="Google Shape;590;p29"/>
          <p:cNvSpPr txBox="1"/>
          <p:nvPr/>
        </p:nvSpPr>
        <p:spPr>
          <a:xfrm>
            <a:off x="6220082" y="1993218"/>
            <a:ext cx="1620986" cy="338554"/>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600">
                <a:solidFill>
                  <a:schemeClr val="dk1"/>
                </a:solidFill>
                <a:latin typeface="Century Gothic"/>
                <a:ea typeface="Century Gothic"/>
                <a:cs typeface="Century Gothic"/>
                <a:sym typeface="Century Gothic"/>
              </a:rPr>
              <a:t>FASTQ files</a:t>
            </a:r>
            <a:endParaRPr/>
          </a:p>
        </p:txBody>
      </p:sp>
      <p:pic>
        <p:nvPicPr>
          <p:cNvPr id="591" name="Google Shape;591;p29" descr="Icon&#10;&#10;Description automatically generated"/>
          <p:cNvPicPr preferRelativeResize="0">
            <a:picLocks noGrp="1"/>
          </p:cNvPicPr>
          <p:nvPr>
            <p:ph type="body" idx="1"/>
          </p:nvPr>
        </p:nvPicPr>
        <p:blipFill rotWithShape="1">
          <a:blip r:embed="rId3">
            <a:alphaModFix/>
          </a:blip>
          <a:srcRect/>
          <a:stretch/>
        </p:blipFill>
        <p:spPr>
          <a:xfrm>
            <a:off x="3452317" y="2417499"/>
            <a:ext cx="2136153" cy="1878603"/>
          </a:xfrm>
          <a:prstGeom prst="rect">
            <a:avLst/>
          </a:prstGeom>
          <a:noFill/>
          <a:ln>
            <a:noFill/>
          </a:ln>
        </p:spPr>
      </p:pic>
      <p:pic>
        <p:nvPicPr>
          <p:cNvPr id="592" name="Google Shape;592;p29" descr="A picture containing graphical user interface&#10;&#10;Description automatically generated"/>
          <p:cNvPicPr preferRelativeResize="0"/>
          <p:nvPr/>
        </p:nvPicPr>
        <p:blipFill rotWithShape="1">
          <a:blip r:embed="rId4">
            <a:alphaModFix/>
          </a:blip>
          <a:srcRect/>
          <a:stretch/>
        </p:blipFill>
        <p:spPr>
          <a:xfrm>
            <a:off x="6133563" y="2631539"/>
            <a:ext cx="2193253" cy="1507861"/>
          </a:xfrm>
          <a:prstGeom prst="rect">
            <a:avLst/>
          </a:prstGeom>
          <a:noFill/>
          <a:ln>
            <a:noFill/>
          </a:ln>
        </p:spPr>
      </p:pic>
      <p:sp>
        <p:nvSpPr>
          <p:cNvPr id="593" name="Google Shape;593;p29"/>
          <p:cNvSpPr/>
          <p:nvPr/>
        </p:nvSpPr>
        <p:spPr>
          <a:xfrm rot="-5400000">
            <a:off x="8709299" y="3314564"/>
            <a:ext cx="1028237" cy="400050"/>
          </a:xfrm>
          <a:prstGeom prst="rect">
            <a:avLst/>
          </a:prstGeom>
          <a:solidFill>
            <a:srgbClr val="6CA3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Century Gothic"/>
              <a:buNone/>
            </a:pPr>
            <a:r>
              <a:rPr lang="en-US" sz="1800" b="0" i="0" u="none" strike="noStrike" cap="none">
                <a:solidFill>
                  <a:schemeClr val="lt1"/>
                </a:solidFill>
                <a:latin typeface="Century Gothic"/>
                <a:ea typeface="Century Gothic"/>
                <a:cs typeface="Century Gothic"/>
                <a:sym typeface="Century Gothic"/>
              </a:rPr>
              <a:t>Guides</a:t>
            </a:r>
            <a:endParaRPr/>
          </a:p>
        </p:txBody>
      </p:sp>
      <p:sp>
        <p:nvSpPr>
          <p:cNvPr id="594" name="Google Shape;594;p29"/>
          <p:cNvSpPr/>
          <p:nvPr/>
        </p:nvSpPr>
        <p:spPr>
          <a:xfrm>
            <a:off x="9423441" y="2631444"/>
            <a:ext cx="1169206" cy="400050"/>
          </a:xfrm>
          <a:prstGeom prst="rect">
            <a:avLst/>
          </a:prstGeom>
          <a:solidFill>
            <a:srgbClr val="6CA3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Century Gothic"/>
              <a:buNone/>
            </a:pPr>
            <a:r>
              <a:rPr lang="en-US" sz="1800" b="0" i="0" u="none" strike="noStrike" cap="none">
                <a:solidFill>
                  <a:schemeClr val="lt1"/>
                </a:solidFill>
                <a:latin typeface="Century Gothic"/>
                <a:ea typeface="Century Gothic"/>
                <a:cs typeface="Century Gothic"/>
                <a:sym typeface="Century Gothic"/>
              </a:rPr>
              <a:t>Samples</a:t>
            </a:r>
            <a:endParaRPr/>
          </a:p>
        </p:txBody>
      </p:sp>
      <p:sp>
        <p:nvSpPr>
          <p:cNvPr id="595" name="Google Shape;595;p29"/>
          <p:cNvSpPr/>
          <p:nvPr/>
        </p:nvSpPr>
        <p:spPr>
          <a:xfrm>
            <a:off x="9423441" y="3031493"/>
            <a:ext cx="1169206" cy="997213"/>
          </a:xfrm>
          <a:prstGeom prst="rect">
            <a:avLst/>
          </a:prstGeom>
          <a:solidFill>
            <a:srgbClr val="EEC3A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Century Gothic"/>
              <a:buNone/>
            </a:pPr>
            <a:r>
              <a:rPr lang="en-US" sz="1800" b="0" i="0" u="none" strike="noStrike" cap="none">
                <a:solidFill>
                  <a:schemeClr val="lt1"/>
                </a:solidFill>
                <a:latin typeface="Century Gothic"/>
                <a:ea typeface="Century Gothic"/>
                <a:cs typeface="Century Gothic"/>
                <a:sym typeface="Century Gothic"/>
              </a:rPr>
              <a:t>Count matrix</a:t>
            </a:r>
            <a:endParaRPr/>
          </a:p>
        </p:txBody>
      </p:sp>
      <p:sp>
        <p:nvSpPr>
          <p:cNvPr id="596" name="Google Shape;596;p29"/>
          <p:cNvSpPr txBox="1"/>
          <p:nvPr/>
        </p:nvSpPr>
        <p:spPr>
          <a:xfrm>
            <a:off x="8699158" y="1993218"/>
            <a:ext cx="2230348" cy="338554"/>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600">
                <a:solidFill>
                  <a:schemeClr val="dk1"/>
                </a:solidFill>
                <a:latin typeface="Century Gothic"/>
                <a:ea typeface="Century Gothic"/>
                <a:cs typeface="Century Gothic"/>
                <a:sym typeface="Century Gothic"/>
              </a:rPr>
              <a:t>Guide RNA counts</a:t>
            </a:r>
            <a:endParaRPr/>
          </a:p>
        </p:txBody>
      </p:sp>
      <p:grpSp>
        <p:nvGrpSpPr>
          <p:cNvPr id="597" name="Google Shape;597;p29"/>
          <p:cNvGrpSpPr/>
          <p:nvPr/>
        </p:nvGrpSpPr>
        <p:grpSpPr>
          <a:xfrm rot="-5400000">
            <a:off x="5713978" y="3301151"/>
            <a:ext cx="306838" cy="255698"/>
            <a:chOff x="961755" y="725061"/>
            <a:chExt cx="306838" cy="255698"/>
          </a:xfrm>
        </p:grpSpPr>
        <p:sp>
          <p:nvSpPr>
            <p:cNvPr id="598" name="Google Shape;598;p29"/>
            <p:cNvSpPr/>
            <p:nvPr/>
          </p:nvSpPr>
          <p:spPr>
            <a:xfrm rot="5400000">
              <a:off x="987325" y="699491"/>
              <a:ext cx="255698" cy="306838"/>
            </a:xfrm>
            <a:prstGeom prst="rightArrow">
              <a:avLst>
                <a:gd name="adj1" fmla="val 60000"/>
                <a:gd name="adj2" fmla="val 50000"/>
              </a:avLst>
            </a:prstGeom>
            <a:solidFill>
              <a:srgbClr val="AAB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9"/>
            <p:cNvSpPr txBox="1"/>
            <p:nvPr/>
          </p:nvSpPr>
          <p:spPr>
            <a:xfrm>
              <a:off x="1023124" y="725061"/>
              <a:ext cx="184102" cy="178989"/>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200"/>
                <a:buFont typeface="Times"/>
                <a:buNone/>
              </a:pPr>
              <a:endParaRPr sz="1200">
                <a:solidFill>
                  <a:schemeClr val="lt1"/>
                </a:solidFill>
                <a:latin typeface="Century Gothic"/>
                <a:ea typeface="Century Gothic"/>
                <a:cs typeface="Century Gothic"/>
                <a:sym typeface="Century Gothic"/>
              </a:endParaRPr>
            </a:p>
          </p:txBody>
        </p:sp>
      </p:grpSp>
      <p:grpSp>
        <p:nvGrpSpPr>
          <p:cNvPr id="600" name="Google Shape;600;p29"/>
          <p:cNvGrpSpPr/>
          <p:nvPr/>
        </p:nvGrpSpPr>
        <p:grpSpPr>
          <a:xfrm rot="-5400000">
            <a:off x="8521685" y="3254544"/>
            <a:ext cx="306838" cy="255698"/>
            <a:chOff x="961755" y="725061"/>
            <a:chExt cx="306838" cy="255698"/>
          </a:xfrm>
        </p:grpSpPr>
        <p:sp>
          <p:nvSpPr>
            <p:cNvPr id="601" name="Google Shape;601;p29"/>
            <p:cNvSpPr/>
            <p:nvPr/>
          </p:nvSpPr>
          <p:spPr>
            <a:xfrm rot="5400000">
              <a:off x="987325" y="699491"/>
              <a:ext cx="255698" cy="306838"/>
            </a:xfrm>
            <a:prstGeom prst="rightArrow">
              <a:avLst>
                <a:gd name="adj1" fmla="val 60000"/>
                <a:gd name="adj2" fmla="val 50000"/>
              </a:avLst>
            </a:prstGeom>
            <a:solidFill>
              <a:srgbClr val="AAB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9"/>
            <p:cNvSpPr txBox="1"/>
            <p:nvPr/>
          </p:nvSpPr>
          <p:spPr>
            <a:xfrm>
              <a:off x="1023124" y="725061"/>
              <a:ext cx="184102" cy="178989"/>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200"/>
                <a:buFont typeface="Times"/>
                <a:buNone/>
              </a:pPr>
              <a:endParaRPr sz="1200">
                <a:solidFill>
                  <a:schemeClr val="lt1"/>
                </a:solidFill>
                <a:latin typeface="Century Gothic"/>
                <a:ea typeface="Century Gothic"/>
                <a:cs typeface="Century Gothic"/>
                <a:sym typeface="Century Gothic"/>
              </a:endParaRPr>
            </a:p>
          </p:txBody>
        </p:sp>
      </p:grpSp>
      <p:sp>
        <p:nvSpPr>
          <p:cNvPr id="603" name="Google Shape;603;p29"/>
          <p:cNvSpPr/>
          <p:nvPr/>
        </p:nvSpPr>
        <p:spPr>
          <a:xfrm>
            <a:off x="6133563" y="4522941"/>
            <a:ext cx="4795935" cy="997213"/>
          </a:xfrm>
          <a:prstGeom prst="rect">
            <a:avLst/>
          </a:prstGeom>
          <a:solidFill>
            <a:srgbClr val="B2B2B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Century Gothic"/>
              <a:buNone/>
            </a:pPr>
            <a:r>
              <a:rPr lang="en-US" sz="1800" b="1">
                <a:solidFill>
                  <a:schemeClr val="lt1"/>
                </a:solidFill>
                <a:latin typeface="Century Gothic"/>
                <a:ea typeface="Century Gothic"/>
                <a:cs typeface="Century Gothic"/>
                <a:sym typeface="Century Gothic"/>
              </a:rPr>
              <a:t>Aligners:</a:t>
            </a:r>
            <a:r>
              <a:rPr lang="en-US" sz="1800" b="1" i="0" u="none" strike="noStrike" cap="none">
                <a:solidFill>
                  <a:schemeClr val="lt1"/>
                </a:solidFill>
                <a:latin typeface="Century Gothic"/>
                <a:ea typeface="Century Gothic"/>
                <a:cs typeface="Century Gothic"/>
                <a:sym typeface="Century Gothic"/>
              </a:rPr>
              <a:t> </a:t>
            </a:r>
            <a:r>
              <a:rPr lang="en-US" sz="1800" b="0" i="0" u="none" strike="noStrike" cap="none">
                <a:solidFill>
                  <a:schemeClr val="lt1"/>
                </a:solidFill>
                <a:latin typeface="Century Gothic"/>
                <a:ea typeface="Century Gothic"/>
                <a:cs typeface="Century Gothic"/>
                <a:sym typeface="Century Gothic"/>
              </a:rPr>
              <a:t>Rsubread, Bowtie, etc.</a:t>
            </a:r>
            <a:endParaRPr/>
          </a:p>
          <a:p>
            <a:pPr marL="0" marR="0" lvl="0" indent="0" algn="l" rtl="0">
              <a:lnSpc>
                <a:spcPct val="100000"/>
              </a:lnSpc>
              <a:spcBef>
                <a:spcPts val="0"/>
              </a:spcBef>
              <a:spcAft>
                <a:spcPts val="0"/>
              </a:spcAft>
              <a:buClr>
                <a:schemeClr val="lt1"/>
              </a:buClr>
              <a:buSzPts val="1800"/>
              <a:buFont typeface="Century Gothic"/>
              <a:buNone/>
            </a:pPr>
            <a:r>
              <a:rPr lang="en-US" sz="1800" b="1">
                <a:solidFill>
                  <a:schemeClr val="lt1"/>
                </a:solidFill>
                <a:latin typeface="Century Gothic"/>
                <a:ea typeface="Century Gothic"/>
                <a:cs typeface="Century Gothic"/>
                <a:sym typeface="Century Gothic"/>
              </a:rPr>
              <a:t>Alignment free quantifiers: </a:t>
            </a:r>
            <a:r>
              <a:rPr lang="en-US" sz="1800" b="0" i="0" u="none" strike="noStrike" cap="none">
                <a:solidFill>
                  <a:schemeClr val="lt1"/>
                </a:solidFill>
                <a:latin typeface="Century Gothic"/>
                <a:ea typeface="Century Gothic"/>
                <a:cs typeface="Century Gothic"/>
                <a:sym typeface="Century Gothic"/>
              </a:rPr>
              <a:t>Salmon, Jellyfish</a:t>
            </a:r>
            <a:endParaRPr/>
          </a:p>
        </p:txBody>
      </p:sp>
      <p:cxnSp>
        <p:nvCxnSpPr>
          <p:cNvPr id="604" name="Google Shape;604;p29"/>
          <p:cNvCxnSpPr/>
          <p:nvPr/>
        </p:nvCxnSpPr>
        <p:spPr>
          <a:xfrm>
            <a:off x="8634771" y="3582419"/>
            <a:ext cx="0" cy="713683"/>
          </a:xfrm>
          <a:prstGeom prst="straightConnector1">
            <a:avLst/>
          </a:prstGeom>
          <a:solidFill>
            <a:schemeClr val="accent1"/>
          </a:solidFill>
          <a:ln w="9525" cap="flat" cmpd="sng">
            <a:solidFill>
              <a:srgbClr val="B2B2B2"/>
            </a:solidFill>
            <a:prstDash val="solid"/>
            <a:round/>
            <a:headEnd type="none" w="sm" len="sm"/>
            <a:tailEnd type="triangl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30"/>
          <p:cNvSpPr txBox="1">
            <a:spLocks noGrp="1"/>
          </p:cNvSpPr>
          <p:nvPr>
            <p:ph type="title"/>
          </p:nvPr>
        </p:nvSpPr>
        <p:spPr>
          <a:xfrm>
            <a:off x="0" y="0"/>
            <a:ext cx="9889067"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Analyzing CRISPR screens: Filtering lowly expressed guides</a:t>
            </a:r>
            <a:endParaRPr/>
          </a:p>
        </p:txBody>
      </p:sp>
      <p:grpSp>
        <p:nvGrpSpPr>
          <p:cNvPr id="611" name="Google Shape;611;p30"/>
          <p:cNvGrpSpPr/>
          <p:nvPr/>
        </p:nvGrpSpPr>
        <p:grpSpPr>
          <a:xfrm>
            <a:off x="1119929" y="1143582"/>
            <a:ext cx="1701992" cy="4773037"/>
            <a:chOff x="264178" y="582"/>
            <a:chExt cx="1701992" cy="4773037"/>
          </a:xfrm>
        </p:grpSpPr>
        <p:sp>
          <p:nvSpPr>
            <p:cNvPr id="612" name="Google Shape;612;p30"/>
            <p:cNvSpPr/>
            <p:nvPr/>
          </p:nvSpPr>
          <p:spPr>
            <a:xfrm>
              <a:off x="264178" y="582"/>
              <a:ext cx="1701992" cy="681862"/>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0"/>
            <p:cNvSpPr txBox="1"/>
            <p:nvPr/>
          </p:nvSpPr>
          <p:spPr>
            <a:xfrm>
              <a:off x="284149" y="20553"/>
              <a:ext cx="1662050" cy="641920"/>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Century Gothic"/>
                <a:buNone/>
              </a:pPr>
              <a:r>
                <a:rPr lang="en-US" sz="1800">
                  <a:solidFill>
                    <a:schemeClr val="lt1"/>
                  </a:solidFill>
                  <a:latin typeface="Century Gothic"/>
                  <a:ea typeface="Century Gothic"/>
                  <a:cs typeface="Century Gothic"/>
                  <a:sym typeface="Century Gothic"/>
                </a:rPr>
                <a:t>Obtaining read counts</a:t>
              </a:r>
              <a:endParaRPr/>
            </a:p>
          </p:txBody>
        </p:sp>
        <p:sp>
          <p:nvSpPr>
            <p:cNvPr id="614" name="Google Shape;614;p30"/>
            <p:cNvSpPr/>
            <p:nvPr/>
          </p:nvSpPr>
          <p:spPr>
            <a:xfrm rot="5400000">
              <a:off x="987325" y="699491"/>
              <a:ext cx="255698" cy="306838"/>
            </a:xfrm>
            <a:prstGeom prst="rightArrow">
              <a:avLst>
                <a:gd name="adj1" fmla="val 60000"/>
                <a:gd name="adj2" fmla="val 50000"/>
              </a:avLst>
            </a:prstGeom>
            <a:solidFill>
              <a:srgbClr val="AAB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0"/>
            <p:cNvSpPr txBox="1"/>
            <p:nvPr/>
          </p:nvSpPr>
          <p:spPr>
            <a:xfrm>
              <a:off x="1023124" y="725061"/>
              <a:ext cx="184102" cy="178989"/>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200"/>
                <a:buFont typeface="Times"/>
                <a:buNone/>
              </a:pPr>
              <a:endParaRPr sz="1200">
                <a:solidFill>
                  <a:schemeClr val="lt1"/>
                </a:solidFill>
                <a:latin typeface="Century Gothic"/>
                <a:ea typeface="Century Gothic"/>
                <a:cs typeface="Century Gothic"/>
                <a:sym typeface="Century Gothic"/>
              </a:endParaRPr>
            </a:p>
          </p:txBody>
        </p:sp>
        <p:sp>
          <p:nvSpPr>
            <p:cNvPr id="616" name="Google Shape;616;p30"/>
            <p:cNvSpPr/>
            <p:nvPr/>
          </p:nvSpPr>
          <p:spPr>
            <a:xfrm>
              <a:off x="264178" y="1023376"/>
              <a:ext cx="1701992" cy="681862"/>
            </a:xfrm>
            <a:prstGeom prst="roundRect">
              <a:avLst>
                <a:gd name="adj" fmla="val 10000"/>
              </a:avLst>
            </a:prstGeom>
            <a:solidFill>
              <a:srgbClr val="E6A57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0"/>
            <p:cNvSpPr txBox="1"/>
            <p:nvPr/>
          </p:nvSpPr>
          <p:spPr>
            <a:xfrm>
              <a:off x="284149" y="1043347"/>
              <a:ext cx="1662050" cy="641920"/>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Century Gothic"/>
                <a:buNone/>
              </a:pPr>
              <a:r>
                <a:rPr lang="en-US" sz="1800">
                  <a:solidFill>
                    <a:schemeClr val="lt1"/>
                  </a:solidFill>
                  <a:latin typeface="Century Gothic"/>
                  <a:ea typeface="Century Gothic"/>
                  <a:cs typeface="Century Gothic"/>
                  <a:sym typeface="Century Gothic"/>
                </a:rPr>
                <a:t>Filtering</a:t>
              </a:r>
              <a:endParaRPr/>
            </a:p>
          </p:txBody>
        </p:sp>
        <p:sp>
          <p:nvSpPr>
            <p:cNvPr id="618" name="Google Shape;618;p30"/>
            <p:cNvSpPr/>
            <p:nvPr/>
          </p:nvSpPr>
          <p:spPr>
            <a:xfrm rot="5400000">
              <a:off x="987325" y="1722285"/>
              <a:ext cx="255698" cy="306838"/>
            </a:xfrm>
            <a:prstGeom prst="rightArrow">
              <a:avLst>
                <a:gd name="adj1" fmla="val 60000"/>
                <a:gd name="adj2" fmla="val 50000"/>
              </a:avLst>
            </a:prstGeom>
            <a:solidFill>
              <a:srgbClr val="AAB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0"/>
            <p:cNvSpPr txBox="1"/>
            <p:nvPr/>
          </p:nvSpPr>
          <p:spPr>
            <a:xfrm>
              <a:off x="1023124" y="1747855"/>
              <a:ext cx="184102" cy="178989"/>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200"/>
                <a:buFont typeface="Times"/>
                <a:buNone/>
              </a:pPr>
              <a:endParaRPr sz="1200">
                <a:solidFill>
                  <a:schemeClr val="lt1"/>
                </a:solidFill>
                <a:latin typeface="Century Gothic"/>
                <a:ea typeface="Century Gothic"/>
                <a:cs typeface="Century Gothic"/>
                <a:sym typeface="Century Gothic"/>
              </a:endParaRPr>
            </a:p>
          </p:txBody>
        </p:sp>
        <p:sp>
          <p:nvSpPr>
            <p:cNvPr id="620" name="Google Shape;620;p30"/>
            <p:cNvSpPr/>
            <p:nvPr/>
          </p:nvSpPr>
          <p:spPr>
            <a:xfrm>
              <a:off x="264178" y="2046170"/>
              <a:ext cx="1701992" cy="681862"/>
            </a:xfrm>
            <a:prstGeom prst="roundRect">
              <a:avLst>
                <a:gd name="adj" fmla="val 10000"/>
              </a:avLst>
            </a:prstGeom>
            <a:solidFill>
              <a:srgbClr val="2866A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0"/>
            <p:cNvSpPr txBox="1"/>
            <p:nvPr/>
          </p:nvSpPr>
          <p:spPr>
            <a:xfrm>
              <a:off x="284149" y="2066141"/>
              <a:ext cx="1662050" cy="641920"/>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Century Gothic"/>
                <a:buNone/>
              </a:pPr>
              <a:r>
                <a:rPr lang="en-US" sz="1800">
                  <a:solidFill>
                    <a:schemeClr val="lt1"/>
                  </a:solidFill>
                  <a:latin typeface="Century Gothic"/>
                  <a:ea typeface="Century Gothic"/>
                  <a:cs typeface="Century Gothic"/>
                  <a:sym typeface="Century Gothic"/>
                </a:rPr>
                <a:t>Normalization</a:t>
              </a:r>
              <a:endParaRPr/>
            </a:p>
          </p:txBody>
        </p:sp>
        <p:sp>
          <p:nvSpPr>
            <p:cNvPr id="622" name="Google Shape;622;p30"/>
            <p:cNvSpPr/>
            <p:nvPr/>
          </p:nvSpPr>
          <p:spPr>
            <a:xfrm rot="5400000">
              <a:off x="987325" y="2745079"/>
              <a:ext cx="255698" cy="306838"/>
            </a:xfrm>
            <a:prstGeom prst="rightArrow">
              <a:avLst>
                <a:gd name="adj1" fmla="val 60000"/>
                <a:gd name="adj2" fmla="val 50000"/>
              </a:avLst>
            </a:prstGeom>
            <a:solidFill>
              <a:srgbClr val="AAB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0"/>
            <p:cNvSpPr txBox="1"/>
            <p:nvPr/>
          </p:nvSpPr>
          <p:spPr>
            <a:xfrm>
              <a:off x="1023124" y="2770649"/>
              <a:ext cx="184102" cy="178989"/>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200"/>
                <a:buFont typeface="Times"/>
                <a:buNone/>
              </a:pPr>
              <a:endParaRPr sz="1200">
                <a:solidFill>
                  <a:schemeClr val="lt1"/>
                </a:solidFill>
                <a:latin typeface="Century Gothic"/>
                <a:ea typeface="Century Gothic"/>
                <a:cs typeface="Century Gothic"/>
                <a:sym typeface="Century Gothic"/>
              </a:endParaRPr>
            </a:p>
          </p:txBody>
        </p:sp>
        <p:sp>
          <p:nvSpPr>
            <p:cNvPr id="624" name="Google Shape;624;p30"/>
            <p:cNvSpPr/>
            <p:nvPr/>
          </p:nvSpPr>
          <p:spPr>
            <a:xfrm>
              <a:off x="264178" y="3068963"/>
              <a:ext cx="1701992" cy="681862"/>
            </a:xfrm>
            <a:prstGeom prst="roundRect">
              <a:avLst>
                <a:gd name="adj" fmla="val 10000"/>
              </a:avLst>
            </a:prstGeom>
            <a:solidFill>
              <a:srgbClr val="2866A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0"/>
            <p:cNvSpPr txBox="1"/>
            <p:nvPr/>
          </p:nvSpPr>
          <p:spPr>
            <a:xfrm>
              <a:off x="284149" y="3088934"/>
              <a:ext cx="1662050" cy="641920"/>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Century Gothic"/>
                <a:buNone/>
              </a:pPr>
              <a:r>
                <a:rPr lang="en-US" sz="1800">
                  <a:solidFill>
                    <a:schemeClr val="lt1"/>
                  </a:solidFill>
                  <a:latin typeface="Century Gothic"/>
                  <a:ea typeface="Century Gothic"/>
                  <a:cs typeface="Century Gothic"/>
                  <a:sym typeface="Century Gothic"/>
                </a:rPr>
                <a:t>DE at guide level</a:t>
              </a:r>
              <a:endParaRPr/>
            </a:p>
          </p:txBody>
        </p:sp>
        <p:sp>
          <p:nvSpPr>
            <p:cNvPr id="626" name="Google Shape;626;p30"/>
            <p:cNvSpPr/>
            <p:nvPr/>
          </p:nvSpPr>
          <p:spPr>
            <a:xfrm rot="5400000">
              <a:off x="987325" y="3767873"/>
              <a:ext cx="255698" cy="306838"/>
            </a:xfrm>
            <a:prstGeom prst="rightArrow">
              <a:avLst>
                <a:gd name="adj1" fmla="val 60000"/>
                <a:gd name="adj2" fmla="val 50000"/>
              </a:avLst>
            </a:prstGeom>
            <a:solidFill>
              <a:srgbClr val="AAB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0"/>
            <p:cNvSpPr txBox="1"/>
            <p:nvPr/>
          </p:nvSpPr>
          <p:spPr>
            <a:xfrm>
              <a:off x="1023124" y="3793443"/>
              <a:ext cx="184102" cy="178989"/>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200"/>
                <a:buFont typeface="Times"/>
                <a:buNone/>
              </a:pPr>
              <a:endParaRPr sz="1200">
                <a:solidFill>
                  <a:schemeClr val="lt1"/>
                </a:solidFill>
                <a:latin typeface="Century Gothic"/>
                <a:ea typeface="Century Gothic"/>
                <a:cs typeface="Century Gothic"/>
                <a:sym typeface="Century Gothic"/>
              </a:endParaRPr>
            </a:p>
          </p:txBody>
        </p:sp>
        <p:sp>
          <p:nvSpPr>
            <p:cNvPr id="628" name="Google Shape;628;p30"/>
            <p:cNvSpPr/>
            <p:nvPr/>
          </p:nvSpPr>
          <p:spPr>
            <a:xfrm>
              <a:off x="264178" y="4091757"/>
              <a:ext cx="1701992" cy="681862"/>
            </a:xfrm>
            <a:prstGeom prst="roundRect">
              <a:avLst>
                <a:gd name="adj" fmla="val 10000"/>
              </a:avLst>
            </a:prstGeom>
            <a:solidFill>
              <a:srgbClr val="2866A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0"/>
            <p:cNvSpPr txBox="1"/>
            <p:nvPr/>
          </p:nvSpPr>
          <p:spPr>
            <a:xfrm>
              <a:off x="284149" y="4111728"/>
              <a:ext cx="1662050" cy="641920"/>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Century Gothic"/>
                <a:buNone/>
              </a:pPr>
              <a:r>
                <a:rPr lang="en-US" sz="1800">
                  <a:solidFill>
                    <a:schemeClr val="lt1"/>
                  </a:solidFill>
                  <a:latin typeface="Century Gothic"/>
                  <a:ea typeface="Century Gothic"/>
                  <a:cs typeface="Century Gothic"/>
                  <a:sym typeface="Century Gothic"/>
                </a:rPr>
                <a:t>DE at gene level</a:t>
              </a:r>
              <a:endParaRPr/>
            </a:p>
          </p:txBody>
        </p:sp>
      </p:grpSp>
      <p:pic>
        <p:nvPicPr>
          <p:cNvPr id="630" name="Google Shape;630;p30" descr="figure.img"/>
          <p:cNvPicPr preferRelativeResize="0"/>
          <p:nvPr/>
        </p:nvPicPr>
        <p:blipFill rotWithShape="1">
          <a:blip r:embed="rId3">
            <a:alphaModFix/>
          </a:blip>
          <a:srcRect/>
          <a:stretch/>
        </p:blipFill>
        <p:spPr>
          <a:xfrm>
            <a:off x="5186104" y="1181435"/>
            <a:ext cx="5165814" cy="2758157"/>
          </a:xfrm>
          <a:prstGeom prst="rect">
            <a:avLst/>
          </a:prstGeom>
          <a:noFill/>
          <a:ln>
            <a:noFill/>
          </a:ln>
        </p:spPr>
      </p:pic>
      <p:sp>
        <p:nvSpPr>
          <p:cNvPr id="631" name="Google Shape;631;p30"/>
          <p:cNvSpPr txBox="1"/>
          <p:nvPr/>
        </p:nvSpPr>
        <p:spPr>
          <a:xfrm>
            <a:off x="2890184" y="4947751"/>
            <a:ext cx="3048746" cy="338554"/>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n-US" sz="1600" dirty="0">
                <a:solidFill>
                  <a:schemeClr val="dk1"/>
                </a:solidFill>
                <a:latin typeface="Century Gothic"/>
                <a:ea typeface="Century Gothic"/>
                <a:cs typeface="Century Gothic"/>
                <a:sym typeface="Century Gothic"/>
              </a:rPr>
              <a:t>Guide RNA counts from NGS </a:t>
            </a:r>
            <a:endParaRPr dirty="0"/>
          </a:p>
        </p:txBody>
      </p:sp>
      <p:sp>
        <p:nvSpPr>
          <p:cNvPr id="633" name="Google Shape;633;p30"/>
          <p:cNvSpPr txBox="1"/>
          <p:nvPr/>
        </p:nvSpPr>
        <p:spPr>
          <a:xfrm>
            <a:off x="3029948" y="2489713"/>
            <a:ext cx="2466221" cy="338554"/>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n-US" sz="1600" dirty="0">
                <a:solidFill>
                  <a:schemeClr val="dk1"/>
                </a:solidFill>
                <a:latin typeface="Century Gothic"/>
                <a:ea typeface="Century Gothic"/>
                <a:cs typeface="Century Gothic"/>
                <a:sym typeface="Century Gothic"/>
              </a:rPr>
              <a:t>Standard RNA-Seq</a:t>
            </a:r>
            <a:endParaRPr dirty="0"/>
          </a:p>
        </p:txBody>
      </p:sp>
      <p:sp>
        <p:nvSpPr>
          <p:cNvPr id="634" name="Google Shape;634;p30"/>
          <p:cNvSpPr txBox="1"/>
          <p:nvPr/>
        </p:nvSpPr>
        <p:spPr>
          <a:xfrm>
            <a:off x="10442651" y="2261279"/>
            <a:ext cx="1106905" cy="338554"/>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n-US" sz="800">
                <a:solidFill>
                  <a:schemeClr val="dk1"/>
                </a:solidFill>
                <a:latin typeface="Century Gothic"/>
                <a:ea typeface="Century Gothic"/>
                <a:cs typeface="Century Gothic"/>
                <a:sym typeface="Century Gothic"/>
              </a:rPr>
              <a:t>Law CW et al. F1000Research</a:t>
            </a:r>
            <a:endParaRPr/>
          </a:p>
        </p:txBody>
      </p:sp>
      <p:pic>
        <p:nvPicPr>
          <p:cNvPr id="3" name="Picture 2" descr="Chart, histogram&#10;&#10;Description automatically generated">
            <a:extLst>
              <a:ext uri="{FF2B5EF4-FFF2-40B4-BE49-F238E27FC236}">
                <a16:creationId xmlns:a16="http://schemas.microsoft.com/office/drawing/2014/main" id="{46975E58-7322-5400-B04D-7AA6A826C5FE}"/>
              </a:ext>
            </a:extLst>
          </p:cNvPr>
          <p:cNvPicPr>
            <a:picLocks noChangeAspect="1"/>
          </p:cNvPicPr>
          <p:nvPr/>
        </p:nvPicPr>
        <p:blipFill>
          <a:blip r:embed="rId4"/>
          <a:stretch>
            <a:fillRect/>
          </a:stretch>
        </p:blipFill>
        <p:spPr>
          <a:xfrm>
            <a:off x="6463141" y="3981746"/>
            <a:ext cx="3911353" cy="286871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txBox="1">
            <a:spLocks noGrp="1"/>
          </p:cNvSpPr>
          <p:nvPr>
            <p:ph type="title"/>
          </p:nvPr>
        </p:nvSpPr>
        <p:spPr>
          <a:xfrm>
            <a:off x="0" y="0"/>
            <a:ext cx="9889067" cy="1143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US" dirty="0"/>
              <a:t>Outline</a:t>
            </a:r>
            <a:endParaRPr dirty="0"/>
          </a:p>
        </p:txBody>
      </p:sp>
      <p:grpSp>
        <p:nvGrpSpPr>
          <p:cNvPr id="93" name="Google Shape;93;p2"/>
          <p:cNvGrpSpPr/>
          <p:nvPr/>
        </p:nvGrpSpPr>
        <p:grpSpPr>
          <a:xfrm>
            <a:off x="142874" y="1305657"/>
            <a:ext cx="11639608" cy="4951974"/>
            <a:chOff x="0" y="2056"/>
            <a:chExt cx="11639608" cy="4951974"/>
          </a:xfrm>
        </p:grpSpPr>
        <p:sp>
          <p:nvSpPr>
            <p:cNvPr id="94" name="Google Shape;94;p2"/>
            <p:cNvSpPr/>
            <p:nvPr/>
          </p:nvSpPr>
          <p:spPr>
            <a:xfrm>
              <a:off x="0" y="2056"/>
              <a:ext cx="11597569" cy="1042520"/>
            </a:xfrm>
            <a:prstGeom prst="roundRect">
              <a:avLst>
                <a:gd name="adj" fmla="val 10000"/>
              </a:avLst>
            </a:prstGeom>
            <a:solidFill>
              <a:srgbClr val="CEDF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entury Gothic" panose="020B0502020202020204" pitchFamily="34" charset="0"/>
              </a:endParaRPr>
            </a:p>
          </p:txBody>
        </p:sp>
        <p:sp>
          <p:nvSpPr>
            <p:cNvPr id="96" name="Google Shape;96;p2"/>
            <p:cNvSpPr/>
            <p:nvPr/>
          </p:nvSpPr>
          <p:spPr>
            <a:xfrm>
              <a:off x="1204111" y="2056"/>
              <a:ext cx="10393457" cy="104252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entury Gothic" panose="020B0502020202020204" pitchFamily="34" charset="0"/>
              </a:endParaRPr>
            </a:p>
          </p:txBody>
        </p:sp>
        <p:sp>
          <p:nvSpPr>
            <p:cNvPr id="97" name="Google Shape;97;p2"/>
            <p:cNvSpPr txBox="1"/>
            <p:nvPr/>
          </p:nvSpPr>
          <p:spPr>
            <a:xfrm>
              <a:off x="1204111" y="2056"/>
              <a:ext cx="10393457" cy="1042520"/>
            </a:xfrm>
            <a:prstGeom prst="rect">
              <a:avLst/>
            </a:prstGeom>
            <a:noFill/>
            <a:ln>
              <a:noFill/>
            </a:ln>
          </p:spPr>
          <p:txBody>
            <a:bodyPr spcFirstLastPara="1" wrap="square" lIns="110325" tIns="110325" rIns="110325" bIns="110325" anchor="ctr" anchorCtr="0">
              <a:noAutofit/>
            </a:bodyPr>
            <a:lstStyle/>
            <a:p>
              <a:pPr marL="0" marR="0" lvl="0" indent="0" algn="l" rtl="0">
                <a:lnSpc>
                  <a:spcPct val="100000"/>
                </a:lnSpc>
                <a:spcBef>
                  <a:spcPts val="0"/>
                </a:spcBef>
                <a:spcAft>
                  <a:spcPts val="0"/>
                </a:spcAft>
                <a:buClr>
                  <a:schemeClr val="dk1"/>
                </a:buClr>
                <a:buSzPts val="2200"/>
                <a:buFont typeface="Times"/>
                <a:buNone/>
              </a:pPr>
              <a:r>
                <a:rPr lang="en-US" sz="2200" b="0" i="0" u="none" strike="noStrike" cap="none" dirty="0">
                  <a:solidFill>
                    <a:schemeClr val="dk1"/>
                  </a:solidFill>
                  <a:latin typeface="Century Gothic" panose="020B0502020202020204" pitchFamily="34" charset="0"/>
                  <a:ea typeface="Times"/>
                  <a:cs typeface="Times"/>
                  <a:sym typeface="Times"/>
                </a:rPr>
                <a:t>Part I: Mechanisms of CRISPR/Cas-based systems</a:t>
              </a:r>
              <a:endParaRPr dirty="0">
                <a:latin typeface="Century Gothic" panose="020B0502020202020204" pitchFamily="34" charset="0"/>
              </a:endParaRPr>
            </a:p>
          </p:txBody>
        </p:sp>
        <p:sp>
          <p:nvSpPr>
            <p:cNvPr id="98" name="Google Shape;98;p2"/>
            <p:cNvSpPr/>
            <p:nvPr/>
          </p:nvSpPr>
          <p:spPr>
            <a:xfrm>
              <a:off x="0" y="1305208"/>
              <a:ext cx="11597569" cy="1042520"/>
            </a:xfrm>
            <a:prstGeom prst="roundRect">
              <a:avLst>
                <a:gd name="adj" fmla="val 10000"/>
              </a:avLst>
            </a:prstGeom>
            <a:solidFill>
              <a:srgbClr val="CEDF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entury Gothic" panose="020B0502020202020204" pitchFamily="34" charset="0"/>
              </a:endParaRPr>
            </a:p>
          </p:txBody>
        </p:sp>
        <p:sp>
          <p:nvSpPr>
            <p:cNvPr id="99" name="Google Shape;99;p2"/>
            <p:cNvSpPr/>
            <p:nvPr/>
          </p:nvSpPr>
          <p:spPr>
            <a:xfrm>
              <a:off x="315362" y="1539775"/>
              <a:ext cx="573386" cy="573386"/>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entury Gothic" panose="020B0502020202020204" pitchFamily="34" charset="0"/>
              </a:endParaRPr>
            </a:p>
          </p:txBody>
        </p:sp>
        <p:sp>
          <p:nvSpPr>
            <p:cNvPr id="100" name="Google Shape;100;p2"/>
            <p:cNvSpPr/>
            <p:nvPr/>
          </p:nvSpPr>
          <p:spPr>
            <a:xfrm>
              <a:off x="1204111" y="1305208"/>
              <a:ext cx="5218906" cy="104252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entury Gothic" panose="020B0502020202020204" pitchFamily="34" charset="0"/>
              </a:endParaRPr>
            </a:p>
          </p:txBody>
        </p:sp>
        <p:sp>
          <p:nvSpPr>
            <p:cNvPr id="101" name="Google Shape;101;p2"/>
            <p:cNvSpPr txBox="1"/>
            <p:nvPr/>
          </p:nvSpPr>
          <p:spPr>
            <a:xfrm>
              <a:off x="1204110" y="1305208"/>
              <a:ext cx="5915663" cy="1042520"/>
            </a:xfrm>
            <a:prstGeom prst="rect">
              <a:avLst/>
            </a:prstGeom>
            <a:noFill/>
            <a:ln>
              <a:noFill/>
            </a:ln>
          </p:spPr>
          <p:txBody>
            <a:bodyPr spcFirstLastPara="1" wrap="square" lIns="110325" tIns="110325" rIns="110325" bIns="110325" anchor="ctr" anchorCtr="0">
              <a:noAutofit/>
            </a:bodyPr>
            <a:lstStyle/>
            <a:p>
              <a:pPr marL="0" marR="0" lvl="0" indent="0" algn="l" rtl="0">
                <a:lnSpc>
                  <a:spcPct val="100000"/>
                </a:lnSpc>
                <a:spcBef>
                  <a:spcPts val="0"/>
                </a:spcBef>
                <a:spcAft>
                  <a:spcPts val="0"/>
                </a:spcAft>
                <a:buClr>
                  <a:schemeClr val="dk1"/>
                </a:buClr>
                <a:buSzPts val="2200"/>
                <a:buFont typeface="Times"/>
                <a:buNone/>
              </a:pPr>
              <a:r>
                <a:rPr lang="en-US" sz="2200" b="0" i="0" u="none" strike="noStrike" cap="none" dirty="0">
                  <a:solidFill>
                    <a:schemeClr val="dk1"/>
                  </a:solidFill>
                  <a:latin typeface="Century Gothic" panose="020B0502020202020204" pitchFamily="34" charset="0"/>
                  <a:ea typeface="Times"/>
                  <a:cs typeface="Times"/>
                  <a:sym typeface="Times"/>
                </a:rPr>
                <a:t>Part II: Developing a CRISPR/Cas screen</a:t>
              </a:r>
              <a:endParaRPr dirty="0">
                <a:latin typeface="Century Gothic" panose="020B0502020202020204" pitchFamily="34" charset="0"/>
              </a:endParaRPr>
            </a:p>
          </p:txBody>
        </p:sp>
        <p:sp>
          <p:nvSpPr>
            <p:cNvPr id="102" name="Google Shape;102;p2"/>
            <p:cNvSpPr/>
            <p:nvPr/>
          </p:nvSpPr>
          <p:spPr>
            <a:xfrm>
              <a:off x="6423017" y="1305208"/>
              <a:ext cx="5174551" cy="104252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entury Gothic" panose="020B0502020202020204" pitchFamily="34" charset="0"/>
              </a:endParaRPr>
            </a:p>
          </p:txBody>
        </p:sp>
        <p:sp>
          <p:nvSpPr>
            <p:cNvPr id="103" name="Google Shape;103;p2"/>
            <p:cNvSpPr txBox="1"/>
            <p:nvPr/>
          </p:nvSpPr>
          <p:spPr>
            <a:xfrm>
              <a:off x="6751912" y="1326228"/>
              <a:ext cx="4887696" cy="1042520"/>
            </a:xfrm>
            <a:prstGeom prst="rect">
              <a:avLst/>
            </a:prstGeom>
            <a:noFill/>
            <a:ln>
              <a:noFill/>
            </a:ln>
          </p:spPr>
          <p:txBody>
            <a:bodyPr spcFirstLastPara="1" wrap="square" lIns="110325" tIns="110325" rIns="110325" bIns="110325" anchor="ctr" anchorCtr="0">
              <a:noAutofit/>
            </a:bodyPr>
            <a:lstStyle/>
            <a:p>
              <a:pPr marL="0" marR="0" lvl="0" indent="0" algn="l" rtl="0">
                <a:lnSpc>
                  <a:spcPct val="100000"/>
                </a:lnSpc>
                <a:spcBef>
                  <a:spcPts val="0"/>
                </a:spcBef>
                <a:spcAft>
                  <a:spcPts val="0"/>
                </a:spcAft>
                <a:buClr>
                  <a:schemeClr val="dk1"/>
                </a:buClr>
                <a:buSzPts val="1500"/>
                <a:buFont typeface="Times"/>
                <a:buNone/>
              </a:pPr>
              <a:r>
                <a:rPr lang="en-US" i="0" u="none" strike="noStrike" cap="none" dirty="0">
                  <a:solidFill>
                    <a:schemeClr val="dk1"/>
                  </a:solidFill>
                  <a:latin typeface="Century Gothic" panose="020B0502020202020204" pitchFamily="34" charset="0"/>
                  <a:ea typeface="Times"/>
                  <a:cs typeface="Times"/>
                  <a:sym typeface="Times"/>
                </a:rPr>
                <a:t>Workflow for designing  and executing CRISPR screens</a:t>
              </a:r>
              <a:endParaRPr dirty="0">
                <a:latin typeface="Century Gothic" panose="020B0502020202020204" pitchFamily="34" charset="0"/>
              </a:endParaRPr>
            </a:p>
            <a:p>
              <a:pPr marL="0" marR="0" lvl="0" indent="0" algn="l" rtl="0">
                <a:lnSpc>
                  <a:spcPct val="100000"/>
                </a:lnSpc>
                <a:spcBef>
                  <a:spcPts val="525"/>
                </a:spcBef>
                <a:spcAft>
                  <a:spcPts val="0"/>
                </a:spcAft>
                <a:buClr>
                  <a:schemeClr val="dk1"/>
                </a:buClr>
                <a:buSzPts val="1500"/>
                <a:buFont typeface="Times"/>
                <a:buNone/>
              </a:pPr>
              <a:r>
                <a:rPr lang="en-US" i="0" u="none" strike="noStrike" cap="none" dirty="0">
                  <a:solidFill>
                    <a:schemeClr val="dk1"/>
                  </a:solidFill>
                  <a:latin typeface="Century Gothic" panose="020B0502020202020204" pitchFamily="34" charset="0"/>
                  <a:ea typeface="Times"/>
                  <a:cs typeface="Times"/>
                  <a:sym typeface="Times"/>
                </a:rPr>
                <a:t>Workflow for analyzing NGS data from CRISPR screens</a:t>
              </a:r>
              <a:endParaRPr dirty="0">
                <a:latin typeface="Century Gothic" panose="020B0502020202020204" pitchFamily="34" charset="0"/>
              </a:endParaRPr>
            </a:p>
          </p:txBody>
        </p:sp>
        <p:sp>
          <p:nvSpPr>
            <p:cNvPr id="104" name="Google Shape;104;p2"/>
            <p:cNvSpPr/>
            <p:nvPr/>
          </p:nvSpPr>
          <p:spPr>
            <a:xfrm>
              <a:off x="0" y="2608359"/>
              <a:ext cx="11597569" cy="1042520"/>
            </a:xfrm>
            <a:prstGeom prst="roundRect">
              <a:avLst>
                <a:gd name="adj" fmla="val 10000"/>
              </a:avLst>
            </a:prstGeom>
            <a:solidFill>
              <a:srgbClr val="CEDF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entury Gothic" panose="020B0502020202020204" pitchFamily="34" charset="0"/>
              </a:endParaRPr>
            </a:p>
          </p:txBody>
        </p:sp>
        <p:sp>
          <p:nvSpPr>
            <p:cNvPr id="105" name="Google Shape;105;p2"/>
            <p:cNvSpPr/>
            <p:nvPr/>
          </p:nvSpPr>
          <p:spPr>
            <a:xfrm>
              <a:off x="315362" y="2842926"/>
              <a:ext cx="573386" cy="573386"/>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entury Gothic" panose="020B0502020202020204" pitchFamily="34" charset="0"/>
              </a:endParaRPr>
            </a:p>
          </p:txBody>
        </p:sp>
        <p:sp>
          <p:nvSpPr>
            <p:cNvPr id="106" name="Google Shape;106;p2"/>
            <p:cNvSpPr/>
            <p:nvPr/>
          </p:nvSpPr>
          <p:spPr>
            <a:xfrm>
              <a:off x="1204111" y="2608359"/>
              <a:ext cx="10393457" cy="104252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entury Gothic" panose="020B0502020202020204" pitchFamily="34" charset="0"/>
              </a:endParaRPr>
            </a:p>
          </p:txBody>
        </p:sp>
        <p:sp>
          <p:nvSpPr>
            <p:cNvPr id="107" name="Google Shape;107;p2"/>
            <p:cNvSpPr txBox="1"/>
            <p:nvPr/>
          </p:nvSpPr>
          <p:spPr>
            <a:xfrm>
              <a:off x="1204111" y="2608359"/>
              <a:ext cx="10393457" cy="1042520"/>
            </a:xfrm>
            <a:prstGeom prst="rect">
              <a:avLst/>
            </a:prstGeom>
            <a:noFill/>
            <a:ln>
              <a:noFill/>
            </a:ln>
          </p:spPr>
          <p:txBody>
            <a:bodyPr spcFirstLastPara="1" wrap="square" lIns="110325" tIns="110325" rIns="110325" bIns="110325" anchor="ctr" anchorCtr="0">
              <a:noAutofit/>
            </a:bodyPr>
            <a:lstStyle/>
            <a:p>
              <a:pPr marL="0" marR="0" lvl="0" indent="0" algn="l" rtl="0">
                <a:lnSpc>
                  <a:spcPct val="100000"/>
                </a:lnSpc>
                <a:spcBef>
                  <a:spcPts val="0"/>
                </a:spcBef>
                <a:spcAft>
                  <a:spcPts val="0"/>
                </a:spcAft>
                <a:buClr>
                  <a:schemeClr val="dk1"/>
                </a:buClr>
                <a:buSzPts val="2200"/>
                <a:buFont typeface="Times"/>
                <a:buNone/>
              </a:pPr>
              <a:r>
                <a:rPr lang="en-US" sz="2200" b="0" i="0" u="none" strike="noStrike" cap="none" dirty="0">
                  <a:solidFill>
                    <a:schemeClr val="dk1"/>
                  </a:solidFill>
                  <a:latin typeface="Century Gothic" panose="020B0502020202020204" pitchFamily="34" charset="0"/>
                  <a:ea typeface="Times"/>
                  <a:cs typeface="Times"/>
                  <a:sym typeface="Times"/>
                </a:rPr>
                <a:t>Part III: Example CRISPR analysis with edgeR and </a:t>
              </a:r>
              <a:r>
                <a:rPr lang="en-US" sz="2200" b="0" i="0" u="none" strike="noStrike" cap="none" dirty="0" err="1">
                  <a:solidFill>
                    <a:schemeClr val="dk1"/>
                  </a:solidFill>
                  <a:latin typeface="Century Gothic" panose="020B0502020202020204" pitchFamily="34" charset="0"/>
                  <a:ea typeface="Times"/>
                  <a:cs typeface="Times"/>
                  <a:sym typeface="Times"/>
                </a:rPr>
                <a:t>MAGeCK</a:t>
              </a:r>
              <a:endParaRPr dirty="0">
                <a:latin typeface="Century Gothic" panose="020B0502020202020204" pitchFamily="34" charset="0"/>
              </a:endParaRPr>
            </a:p>
          </p:txBody>
        </p:sp>
        <p:sp>
          <p:nvSpPr>
            <p:cNvPr id="110" name="Google Shape;110;p2"/>
            <p:cNvSpPr/>
            <p:nvPr/>
          </p:nvSpPr>
          <p:spPr>
            <a:xfrm>
              <a:off x="1204111" y="3911510"/>
              <a:ext cx="5218906" cy="104252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entury Gothic" panose="020B0502020202020204" pitchFamily="34" charset="0"/>
              </a:endParaRPr>
            </a:p>
          </p:txBody>
        </p:sp>
        <p:sp>
          <p:nvSpPr>
            <p:cNvPr id="112" name="Google Shape;112;p2"/>
            <p:cNvSpPr/>
            <p:nvPr/>
          </p:nvSpPr>
          <p:spPr>
            <a:xfrm>
              <a:off x="6423017" y="3911510"/>
              <a:ext cx="5174551" cy="104252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entury Gothic" panose="020B0502020202020204" pitchFamily="34" charset="0"/>
              </a:endParaRPr>
            </a:p>
          </p:txBody>
        </p:sp>
      </p:grpSp>
      <p:pic>
        <p:nvPicPr>
          <p:cNvPr id="114" name="Google Shape;114;p2" descr="DNA with solid fill"/>
          <p:cNvPicPr preferRelativeResize="0"/>
          <p:nvPr/>
        </p:nvPicPr>
        <p:blipFill rotWithShape="1">
          <a:blip r:embed="rId5">
            <a:alphaModFix/>
          </a:blip>
          <a:srcRect/>
          <a:stretch/>
        </p:blipFill>
        <p:spPr>
          <a:xfrm>
            <a:off x="299157" y="1397000"/>
            <a:ext cx="825500" cy="825500"/>
          </a:xfrm>
          <a:prstGeom prst="rect">
            <a:avLst/>
          </a:prstGeom>
          <a:noFill/>
          <a:ln>
            <a:noFill/>
          </a:ln>
        </p:spPr>
      </p:pic>
      <p:sp>
        <p:nvSpPr>
          <p:cNvPr id="2" name="Google Shape;143;p3">
            <a:extLst>
              <a:ext uri="{FF2B5EF4-FFF2-40B4-BE49-F238E27FC236}">
                <a16:creationId xmlns:a16="http://schemas.microsoft.com/office/drawing/2014/main" id="{9CA18C74-3CB0-916B-CC7D-7867A086A1C5}"/>
              </a:ext>
            </a:extLst>
          </p:cNvPr>
          <p:cNvSpPr/>
          <p:nvPr/>
        </p:nvSpPr>
        <p:spPr>
          <a:xfrm>
            <a:off x="139700" y="2463800"/>
            <a:ext cx="11715043" cy="3889288"/>
          </a:xfrm>
          <a:prstGeom prst="rect">
            <a:avLst/>
          </a:prstGeom>
          <a:solidFill>
            <a:schemeClr val="lt1">
              <a:alpha val="76862"/>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rgbClr val="000000"/>
              </a:solidFill>
              <a:latin typeface="Times"/>
              <a:ea typeface="Times"/>
              <a:cs typeface="Times"/>
              <a:sym typeface="Times"/>
            </a:endParaRPr>
          </a:p>
        </p:txBody>
      </p:sp>
    </p:spTree>
    <p:extLst>
      <p:ext uri="{BB962C8B-B14F-4D97-AF65-F5344CB8AC3E}">
        <p14:creationId xmlns:p14="http://schemas.microsoft.com/office/powerpoint/2010/main" val="11704345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31"/>
          <p:cNvSpPr txBox="1">
            <a:spLocks noGrp="1"/>
          </p:cNvSpPr>
          <p:nvPr>
            <p:ph type="title"/>
          </p:nvPr>
        </p:nvSpPr>
        <p:spPr>
          <a:xfrm>
            <a:off x="0" y="0"/>
            <a:ext cx="9889067"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Analyzing CRISPR screens: Library size normalization </a:t>
            </a:r>
            <a:endParaRPr/>
          </a:p>
        </p:txBody>
      </p:sp>
      <p:grpSp>
        <p:nvGrpSpPr>
          <p:cNvPr id="641" name="Google Shape;641;p31"/>
          <p:cNvGrpSpPr/>
          <p:nvPr/>
        </p:nvGrpSpPr>
        <p:grpSpPr>
          <a:xfrm>
            <a:off x="1119929" y="1143582"/>
            <a:ext cx="1701992" cy="4773037"/>
            <a:chOff x="264178" y="582"/>
            <a:chExt cx="1701992" cy="4773037"/>
          </a:xfrm>
        </p:grpSpPr>
        <p:sp>
          <p:nvSpPr>
            <p:cNvPr id="642" name="Google Shape;642;p31"/>
            <p:cNvSpPr/>
            <p:nvPr/>
          </p:nvSpPr>
          <p:spPr>
            <a:xfrm>
              <a:off x="264178" y="582"/>
              <a:ext cx="1701992" cy="681862"/>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p:cNvSpPr txBox="1"/>
            <p:nvPr/>
          </p:nvSpPr>
          <p:spPr>
            <a:xfrm>
              <a:off x="284149" y="20553"/>
              <a:ext cx="1662050" cy="641920"/>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Century Gothic"/>
                <a:buNone/>
              </a:pPr>
              <a:r>
                <a:rPr lang="en-US" sz="1800">
                  <a:solidFill>
                    <a:schemeClr val="lt1"/>
                  </a:solidFill>
                  <a:latin typeface="Century Gothic"/>
                  <a:ea typeface="Century Gothic"/>
                  <a:cs typeface="Century Gothic"/>
                  <a:sym typeface="Century Gothic"/>
                </a:rPr>
                <a:t>Obtaining read counts</a:t>
              </a:r>
              <a:endParaRPr/>
            </a:p>
          </p:txBody>
        </p:sp>
        <p:sp>
          <p:nvSpPr>
            <p:cNvPr id="644" name="Google Shape;644;p31"/>
            <p:cNvSpPr/>
            <p:nvPr/>
          </p:nvSpPr>
          <p:spPr>
            <a:xfrm rot="5400000">
              <a:off x="987325" y="699491"/>
              <a:ext cx="255698" cy="306838"/>
            </a:xfrm>
            <a:prstGeom prst="rightArrow">
              <a:avLst>
                <a:gd name="adj1" fmla="val 60000"/>
                <a:gd name="adj2" fmla="val 50000"/>
              </a:avLst>
            </a:prstGeom>
            <a:solidFill>
              <a:srgbClr val="AAB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p:cNvSpPr txBox="1"/>
            <p:nvPr/>
          </p:nvSpPr>
          <p:spPr>
            <a:xfrm>
              <a:off x="1023124" y="725061"/>
              <a:ext cx="184102" cy="178989"/>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200"/>
                <a:buFont typeface="Times"/>
                <a:buNone/>
              </a:pPr>
              <a:endParaRPr sz="1200">
                <a:solidFill>
                  <a:schemeClr val="lt1"/>
                </a:solidFill>
                <a:latin typeface="Century Gothic"/>
                <a:ea typeface="Century Gothic"/>
                <a:cs typeface="Century Gothic"/>
                <a:sym typeface="Century Gothic"/>
              </a:endParaRPr>
            </a:p>
          </p:txBody>
        </p:sp>
        <p:sp>
          <p:nvSpPr>
            <p:cNvPr id="646" name="Google Shape;646;p31"/>
            <p:cNvSpPr/>
            <p:nvPr/>
          </p:nvSpPr>
          <p:spPr>
            <a:xfrm>
              <a:off x="264178" y="1023376"/>
              <a:ext cx="1701992" cy="681862"/>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p:cNvSpPr txBox="1"/>
            <p:nvPr/>
          </p:nvSpPr>
          <p:spPr>
            <a:xfrm>
              <a:off x="284149" y="1043347"/>
              <a:ext cx="1662050" cy="641920"/>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Century Gothic"/>
                <a:buNone/>
              </a:pPr>
              <a:r>
                <a:rPr lang="en-US" sz="1800">
                  <a:solidFill>
                    <a:schemeClr val="lt1"/>
                  </a:solidFill>
                  <a:latin typeface="Century Gothic"/>
                  <a:ea typeface="Century Gothic"/>
                  <a:cs typeface="Century Gothic"/>
                  <a:sym typeface="Century Gothic"/>
                </a:rPr>
                <a:t>Filtering</a:t>
              </a:r>
              <a:endParaRPr/>
            </a:p>
          </p:txBody>
        </p:sp>
        <p:sp>
          <p:nvSpPr>
            <p:cNvPr id="648" name="Google Shape;648;p31"/>
            <p:cNvSpPr/>
            <p:nvPr/>
          </p:nvSpPr>
          <p:spPr>
            <a:xfrm rot="5400000">
              <a:off x="987325" y="1722285"/>
              <a:ext cx="255698" cy="306838"/>
            </a:xfrm>
            <a:prstGeom prst="rightArrow">
              <a:avLst>
                <a:gd name="adj1" fmla="val 60000"/>
                <a:gd name="adj2" fmla="val 50000"/>
              </a:avLst>
            </a:prstGeom>
            <a:solidFill>
              <a:srgbClr val="AAB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1"/>
            <p:cNvSpPr txBox="1"/>
            <p:nvPr/>
          </p:nvSpPr>
          <p:spPr>
            <a:xfrm>
              <a:off x="1023124" y="1747855"/>
              <a:ext cx="184102" cy="178989"/>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200"/>
                <a:buFont typeface="Times"/>
                <a:buNone/>
              </a:pPr>
              <a:endParaRPr sz="1200">
                <a:solidFill>
                  <a:schemeClr val="lt1"/>
                </a:solidFill>
                <a:latin typeface="Century Gothic"/>
                <a:ea typeface="Century Gothic"/>
                <a:cs typeface="Century Gothic"/>
                <a:sym typeface="Century Gothic"/>
              </a:endParaRPr>
            </a:p>
          </p:txBody>
        </p:sp>
        <p:sp>
          <p:nvSpPr>
            <p:cNvPr id="650" name="Google Shape;650;p31"/>
            <p:cNvSpPr/>
            <p:nvPr/>
          </p:nvSpPr>
          <p:spPr>
            <a:xfrm>
              <a:off x="264178" y="2046170"/>
              <a:ext cx="1701992" cy="681862"/>
            </a:xfrm>
            <a:prstGeom prst="roundRect">
              <a:avLst>
                <a:gd name="adj" fmla="val 10000"/>
              </a:avLst>
            </a:prstGeom>
            <a:solidFill>
              <a:srgbClr val="E6A57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p:cNvSpPr txBox="1"/>
            <p:nvPr/>
          </p:nvSpPr>
          <p:spPr>
            <a:xfrm>
              <a:off x="284149" y="2066141"/>
              <a:ext cx="1662050" cy="641920"/>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Century Gothic"/>
                <a:buNone/>
              </a:pPr>
              <a:r>
                <a:rPr lang="en-US" sz="1800">
                  <a:solidFill>
                    <a:schemeClr val="lt1"/>
                  </a:solidFill>
                  <a:latin typeface="Century Gothic"/>
                  <a:ea typeface="Century Gothic"/>
                  <a:cs typeface="Century Gothic"/>
                  <a:sym typeface="Century Gothic"/>
                </a:rPr>
                <a:t>Normalization</a:t>
              </a:r>
              <a:endParaRPr/>
            </a:p>
          </p:txBody>
        </p:sp>
        <p:sp>
          <p:nvSpPr>
            <p:cNvPr id="652" name="Google Shape;652;p31"/>
            <p:cNvSpPr/>
            <p:nvPr/>
          </p:nvSpPr>
          <p:spPr>
            <a:xfrm rot="5400000">
              <a:off x="987325" y="2745079"/>
              <a:ext cx="255698" cy="306838"/>
            </a:xfrm>
            <a:prstGeom prst="rightArrow">
              <a:avLst>
                <a:gd name="adj1" fmla="val 60000"/>
                <a:gd name="adj2" fmla="val 50000"/>
              </a:avLst>
            </a:prstGeom>
            <a:solidFill>
              <a:srgbClr val="AAB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p:cNvSpPr txBox="1"/>
            <p:nvPr/>
          </p:nvSpPr>
          <p:spPr>
            <a:xfrm>
              <a:off x="1023124" y="2770649"/>
              <a:ext cx="184102" cy="178989"/>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200"/>
                <a:buFont typeface="Times"/>
                <a:buNone/>
              </a:pPr>
              <a:endParaRPr sz="1200">
                <a:solidFill>
                  <a:schemeClr val="lt1"/>
                </a:solidFill>
                <a:latin typeface="Century Gothic"/>
                <a:ea typeface="Century Gothic"/>
                <a:cs typeface="Century Gothic"/>
                <a:sym typeface="Century Gothic"/>
              </a:endParaRPr>
            </a:p>
          </p:txBody>
        </p:sp>
        <p:sp>
          <p:nvSpPr>
            <p:cNvPr id="654" name="Google Shape;654;p31"/>
            <p:cNvSpPr/>
            <p:nvPr/>
          </p:nvSpPr>
          <p:spPr>
            <a:xfrm>
              <a:off x="264178" y="3068963"/>
              <a:ext cx="1701992" cy="681862"/>
            </a:xfrm>
            <a:prstGeom prst="roundRect">
              <a:avLst>
                <a:gd name="adj" fmla="val 10000"/>
              </a:avLst>
            </a:prstGeom>
            <a:solidFill>
              <a:srgbClr val="2866A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p:cNvSpPr txBox="1"/>
            <p:nvPr/>
          </p:nvSpPr>
          <p:spPr>
            <a:xfrm>
              <a:off x="284149" y="3088934"/>
              <a:ext cx="1662050" cy="641920"/>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Century Gothic"/>
                <a:buNone/>
              </a:pPr>
              <a:r>
                <a:rPr lang="en-US" sz="1800">
                  <a:solidFill>
                    <a:schemeClr val="lt1"/>
                  </a:solidFill>
                  <a:latin typeface="Century Gothic"/>
                  <a:ea typeface="Century Gothic"/>
                  <a:cs typeface="Century Gothic"/>
                  <a:sym typeface="Century Gothic"/>
                </a:rPr>
                <a:t>DE at guide level</a:t>
              </a:r>
              <a:endParaRPr/>
            </a:p>
          </p:txBody>
        </p:sp>
        <p:sp>
          <p:nvSpPr>
            <p:cNvPr id="656" name="Google Shape;656;p31"/>
            <p:cNvSpPr/>
            <p:nvPr/>
          </p:nvSpPr>
          <p:spPr>
            <a:xfrm rot="5400000">
              <a:off x="987325" y="3767873"/>
              <a:ext cx="255698" cy="306838"/>
            </a:xfrm>
            <a:prstGeom prst="rightArrow">
              <a:avLst>
                <a:gd name="adj1" fmla="val 60000"/>
                <a:gd name="adj2" fmla="val 50000"/>
              </a:avLst>
            </a:prstGeom>
            <a:solidFill>
              <a:srgbClr val="AAB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p:cNvSpPr txBox="1"/>
            <p:nvPr/>
          </p:nvSpPr>
          <p:spPr>
            <a:xfrm>
              <a:off x="1023124" y="3793443"/>
              <a:ext cx="184102" cy="178989"/>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200"/>
                <a:buFont typeface="Times"/>
                <a:buNone/>
              </a:pPr>
              <a:endParaRPr sz="1200">
                <a:solidFill>
                  <a:schemeClr val="lt1"/>
                </a:solidFill>
                <a:latin typeface="Century Gothic"/>
                <a:ea typeface="Century Gothic"/>
                <a:cs typeface="Century Gothic"/>
                <a:sym typeface="Century Gothic"/>
              </a:endParaRPr>
            </a:p>
          </p:txBody>
        </p:sp>
        <p:sp>
          <p:nvSpPr>
            <p:cNvPr id="658" name="Google Shape;658;p31"/>
            <p:cNvSpPr/>
            <p:nvPr/>
          </p:nvSpPr>
          <p:spPr>
            <a:xfrm>
              <a:off x="264178" y="4091757"/>
              <a:ext cx="1701992" cy="681862"/>
            </a:xfrm>
            <a:prstGeom prst="roundRect">
              <a:avLst>
                <a:gd name="adj" fmla="val 10000"/>
              </a:avLst>
            </a:prstGeom>
            <a:solidFill>
              <a:srgbClr val="2866A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p:cNvSpPr txBox="1"/>
            <p:nvPr/>
          </p:nvSpPr>
          <p:spPr>
            <a:xfrm>
              <a:off x="284149" y="4111728"/>
              <a:ext cx="1662050" cy="641920"/>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Century Gothic"/>
                <a:buNone/>
              </a:pPr>
              <a:r>
                <a:rPr lang="en-US" sz="1800">
                  <a:solidFill>
                    <a:schemeClr val="lt1"/>
                  </a:solidFill>
                  <a:latin typeface="Century Gothic"/>
                  <a:ea typeface="Century Gothic"/>
                  <a:cs typeface="Century Gothic"/>
                  <a:sym typeface="Century Gothic"/>
                </a:rPr>
                <a:t>DE at gene level</a:t>
              </a:r>
              <a:endParaRPr/>
            </a:p>
          </p:txBody>
        </p:sp>
      </p:grpSp>
      <p:pic>
        <p:nvPicPr>
          <p:cNvPr id="660" name="Google Shape;660;p31"/>
          <p:cNvPicPr preferRelativeResize="0"/>
          <p:nvPr/>
        </p:nvPicPr>
        <p:blipFill rotWithShape="1">
          <a:blip r:embed="rId3">
            <a:alphaModFix/>
          </a:blip>
          <a:srcRect/>
          <a:stretch/>
        </p:blipFill>
        <p:spPr>
          <a:xfrm>
            <a:off x="5372207" y="1856081"/>
            <a:ext cx="6326439" cy="3730331"/>
          </a:xfrm>
          <a:prstGeom prst="rect">
            <a:avLst/>
          </a:prstGeom>
          <a:noFill/>
          <a:ln>
            <a:noFill/>
          </a:ln>
        </p:spPr>
      </p:pic>
      <p:grpSp>
        <p:nvGrpSpPr>
          <p:cNvPr id="661" name="Google Shape;661;p31"/>
          <p:cNvGrpSpPr/>
          <p:nvPr/>
        </p:nvGrpSpPr>
        <p:grpSpPr>
          <a:xfrm>
            <a:off x="5800009" y="1485899"/>
            <a:ext cx="1701992" cy="354571"/>
            <a:chOff x="264178" y="1023376"/>
            <a:chExt cx="1701992" cy="681862"/>
          </a:xfrm>
        </p:grpSpPr>
        <p:sp>
          <p:nvSpPr>
            <p:cNvPr id="662" name="Google Shape;662;p31"/>
            <p:cNvSpPr/>
            <p:nvPr/>
          </p:nvSpPr>
          <p:spPr>
            <a:xfrm>
              <a:off x="264178" y="1023376"/>
              <a:ext cx="1701992" cy="681862"/>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p:cNvSpPr txBox="1"/>
            <p:nvPr/>
          </p:nvSpPr>
          <p:spPr>
            <a:xfrm>
              <a:off x="284149" y="1043347"/>
              <a:ext cx="1662050" cy="641920"/>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Century Gothic"/>
                <a:buNone/>
              </a:pPr>
              <a:r>
                <a:rPr lang="en-US" sz="1800">
                  <a:solidFill>
                    <a:schemeClr val="lt1"/>
                  </a:solidFill>
                  <a:latin typeface="Century Gothic"/>
                  <a:ea typeface="Century Gothic"/>
                  <a:cs typeface="Century Gothic"/>
                  <a:sym typeface="Century Gothic"/>
                </a:rPr>
                <a:t>DMSO</a:t>
              </a:r>
              <a:endParaRPr/>
            </a:p>
          </p:txBody>
        </p:sp>
      </p:grpSp>
      <p:grpSp>
        <p:nvGrpSpPr>
          <p:cNvPr id="664" name="Google Shape;664;p31"/>
          <p:cNvGrpSpPr/>
          <p:nvPr/>
        </p:nvGrpSpPr>
        <p:grpSpPr>
          <a:xfrm>
            <a:off x="7509162" y="1485899"/>
            <a:ext cx="3620806" cy="354572"/>
            <a:chOff x="264178" y="1023376"/>
            <a:chExt cx="1701992" cy="681862"/>
          </a:xfrm>
        </p:grpSpPr>
        <p:sp>
          <p:nvSpPr>
            <p:cNvPr id="665" name="Google Shape;665;p31"/>
            <p:cNvSpPr/>
            <p:nvPr/>
          </p:nvSpPr>
          <p:spPr>
            <a:xfrm>
              <a:off x="264178" y="1023376"/>
              <a:ext cx="1701992" cy="681862"/>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p:cNvSpPr txBox="1"/>
            <p:nvPr/>
          </p:nvSpPr>
          <p:spPr>
            <a:xfrm>
              <a:off x="284149" y="1043347"/>
              <a:ext cx="1662050" cy="641920"/>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Century Gothic"/>
                <a:buNone/>
              </a:pPr>
              <a:r>
                <a:rPr lang="en-US" sz="1800">
                  <a:solidFill>
                    <a:schemeClr val="lt1"/>
                  </a:solidFill>
                  <a:latin typeface="Century Gothic"/>
                  <a:ea typeface="Century Gothic"/>
                  <a:cs typeface="Century Gothic"/>
                  <a:sym typeface="Century Gothic"/>
                </a:rPr>
                <a:t>Treated samples</a:t>
              </a:r>
              <a:endParaRPr/>
            </a:p>
          </p:txBody>
        </p:sp>
      </p:grpSp>
      <p:sp>
        <p:nvSpPr>
          <p:cNvPr id="667" name="Google Shape;667;p31"/>
          <p:cNvSpPr/>
          <p:nvPr/>
        </p:nvSpPr>
        <p:spPr>
          <a:xfrm rot="-5400000">
            <a:off x="3096240" y="3456180"/>
            <a:ext cx="1028237" cy="400050"/>
          </a:xfrm>
          <a:prstGeom prst="rect">
            <a:avLst/>
          </a:prstGeom>
          <a:solidFill>
            <a:srgbClr val="6CA3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Century Gothic"/>
              <a:buNone/>
            </a:pPr>
            <a:r>
              <a:rPr lang="en-US" sz="1800" b="0" i="0" u="none" strike="noStrike" cap="none">
                <a:solidFill>
                  <a:schemeClr val="lt1"/>
                </a:solidFill>
                <a:latin typeface="Century Gothic"/>
                <a:ea typeface="Century Gothic"/>
                <a:cs typeface="Century Gothic"/>
                <a:sym typeface="Century Gothic"/>
              </a:rPr>
              <a:t>Guides</a:t>
            </a:r>
            <a:endParaRPr/>
          </a:p>
        </p:txBody>
      </p:sp>
      <p:sp>
        <p:nvSpPr>
          <p:cNvPr id="668" name="Google Shape;668;p31"/>
          <p:cNvSpPr/>
          <p:nvPr/>
        </p:nvSpPr>
        <p:spPr>
          <a:xfrm>
            <a:off x="3810383" y="2773060"/>
            <a:ext cx="1169206" cy="400050"/>
          </a:xfrm>
          <a:prstGeom prst="rect">
            <a:avLst/>
          </a:prstGeom>
          <a:solidFill>
            <a:srgbClr val="6CA3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Century Gothic"/>
              <a:buNone/>
            </a:pPr>
            <a:r>
              <a:rPr lang="en-US" sz="1800" b="0" i="0" u="none" strike="noStrike" cap="none">
                <a:solidFill>
                  <a:schemeClr val="lt1"/>
                </a:solidFill>
                <a:latin typeface="Century Gothic"/>
                <a:ea typeface="Century Gothic"/>
                <a:cs typeface="Century Gothic"/>
                <a:sym typeface="Century Gothic"/>
              </a:rPr>
              <a:t>Samples</a:t>
            </a:r>
            <a:endParaRPr/>
          </a:p>
        </p:txBody>
      </p:sp>
      <p:sp>
        <p:nvSpPr>
          <p:cNvPr id="669" name="Google Shape;669;p31"/>
          <p:cNvSpPr/>
          <p:nvPr/>
        </p:nvSpPr>
        <p:spPr>
          <a:xfrm>
            <a:off x="3810383" y="3173110"/>
            <a:ext cx="1169206" cy="997213"/>
          </a:xfrm>
          <a:prstGeom prst="rect">
            <a:avLst/>
          </a:prstGeom>
          <a:solidFill>
            <a:srgbClr val="EEC3A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Century Gothic"/>
              <a:buNone/>
            </a:pPr>
            <a:r>
              <a:rPr lang="en-US" sz="1800" b="0" i="0" u="none" strike="noStrike" cap="none">
                <a:solidFill>
                  <a:schemeClr val="lt1"/>
                </a:solidFill>
                <a:latin typeface="Century Gothic"/>
                <a:ea typeface="Century Gothic"/>
                <a:cs typeface="Century Gothic"/>
                <a:sym typeface="Century Gothic"/>
              </a:rPr>
              <a:t>Count matrix</a:t>
            </a:r>
            <a:endParaRPr/>
          </a:p>
        </p:txBody>
      </p:sp>
      <p:sp>
        <p:nvSpPr>
          <p:cNvPr id="670" name="Google Shape;670;p31"/>
          <p:cNvSpPr txBox="1"/>
          <p:nvPr/>
        </p:nvSpPr>
        <p:spPr>
          <a:xfrm>
            <a:off x="3086100" y="2134834"/>
            <a:ext cx="2230348" cy="338554"/>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600">
                <a:solidFill>
                  <a:schemeClr val="dk1"/>
                </a:solidFill>
                <a:latin typeface="Century Gothic"/>
                <a:ea typeface="Century Gothic"/>
                <a:cs typeface="Century Gothic"/>
                <a:sym typeface="Century Gothic"/>
              </a:rPr>
              <a:t>Guide RNA counts</a:t>
            </a:r>
            <a:endParaRPr/>
          </a:p>
        </p:txBody>
      </p:sp>
      <p:sp>
        <p:nvSpPr>
          <p:cNvPr id="671" name="Google Shape;671;p31"/>
          <p:cNvSpPr txBox="1"/>
          <p:nvPr/>
        </p:nvSpPr>
        <p:spPr>
          <a:xfrm>
            <a:off x="3736310" y="4182961"/>
            <a:ext cx="492843" cy="119511"/>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dk2"/>
              </a:buClr>
              <a:buSzPts val="600"/>
              <a:buFont typeface="Century Gothic"/>
              <a:buNone/>
            </a:pPr>
            <a:r>
              <a:rPr lang="en-US" sz="600">
                <a:solidFill>
                  <a:schemeClr val="dk2"/>
                </a:solidFill>
                <a:latin typeface="Century Gothic"/>
                <a:ea typeface="Century Gothic"/>
                <a:cs typeface="Century Gothic"/>
                <a:sym typeface="Century Gothic"/>
              </a:rPr>
              <a:t>DMSO</a:t>
            </a:r>
            <a:endParaRPr/>
          </a:p>
        </p:txBody>
      </p:sp>
      <p:sp>
        <p:nvSpPr>
          <p:cNvPr id="672" name="Google Shape;672;p31"/>
          <p:cNvSpPr txBox="1"/>
          <p:nvPr/>
        </p:nvSpPr>
        <p:spPr>
          <a:xfrm>
            <a:off x="3997019" y="4169328"/>
            <a:ext cx="1060451" cy="146776"/>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dk2"/>
              </a:buClr>
              <a:buSzPts val="600"/>
              <a:buFont typeface="Century Gothic"/>
              <a:buNone/>
            </a:pPr>
            <a:r>
              <a:rPr lang="en-US" sz="600">
                <a:solidFill>
                  <a:schemeClr val="dk2"/>
                </a:solidFill>
                <a:latin typeface="Century Gothic"/>
                <a:ea typeface="Century Gothic"/>
                <a:cs typeface="Century Gothic"/>
                <a:sym typeface="Century Gothic"/>
              </a:rPr>
              <a:t>Treated samples</a:t>
            </a:r>
            <a:endParaRPr/>
          </a:p>
        </p:txBody>
      </p:sp>
      <p:grpSp>
        <p:nvGrpSpPr>
          <p:cNvPr id="673" name="Google Shape;673;p31"/>
          <p:cNvGrpSpPr/>
          <p:nvPr/>
        </p:nvGrpSpPr>
        <p:grpSpPr>
          <a:xfrm>
            <a:off x="6651005" y="917017"/>
            <a:ext cx="3239281" cy="354571"/>
            <a:chOff x="264178" y="1023376"/>
            <a:chExt cx="1701992" cy="681862"/>
          </a:xfrm>
        </p:grpSpPr>
        <p:sp>
          <p:nvSpPr>
            <p:cNvPr id="674" name="Google Shape;674;p31"/>
            <p:cNvSpPr/>
            <p:nvPr/>
          </p:nvSpPr>
          <p:spPr>
            <a:xfrm>
              <a:off x="264178" y="1023376"/>
              <a:ext cx="1701992" cy="681862"/>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1"/>
            <p:cNvSpPr txBox="1"/>
            <p:nvPr/>
          </p:nvSpPr>
          <p:spPr>
            <a:xfrm>
              <a:off x="284149" y="1043347"/>
              <a:ext cx="1662050" cy="641920"/>
            </a:xfrm>
            <a:prstGeom prst="rect">
              <a:avLst/>
            </a:prstGeom>
            <a:solidFill>
              <a:schemeClr val="dk1">
                <a:alpha val="0"/>
              </a:schemeClr>
            </a:solid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Century Gothic"/>
                <a:buNone/>
              </a:pPr>
              <a:r>
                <a:rPr lang="en-US" sz="1800">
                  <a:solidFill>
                    <a:schemeClr val="lt1"/>
                  </a:solidFill>
                  <a:latin typeface="Century Gothic"/>
                  <a:ea typeface="Century Gothic"/>
                  <a:cs typeface="Century Gothic"/>
                  <a:sym typeface="Century Gothic"/>
                </a:rPr>
                <a:t>Library Sizes</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32"/>
          <p:cNvSpPr txBox="1">
            <a:spLocks noGrp="1"/>
          </p:cNvSpPr>
          <p:nvPr>
            <p:ph type="title"/>
          </p:nvPr>
        </p:nvSpPr>
        <p:spPr>
          <a:xfrm>
            <a:off x="0" y="9849"/>
            <a:ext cx="9889067"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Analyzing CRISPR screens: Differential expression (DE) P-value histograms</a:t>
            </a:r>
            <a:endParaRPr/>
          </a:p>
        </p:txBody>
      </p:sp>
      <p:grpSp>
        <p:nvGrpSpPr>
          <p:cNvPr id="682" name="Google Shape;682;p32"/>
          <p:cNvGrpSpPr/>
          <p:nvPr/>
        </p:nvGrpSpPr>
        <p:grpSpPr>
          <a:xfrm>
            <a:off x="1119929" y="1143582"/>
            <a:ext cx="1701992" cy="4773037"/>
            <a:chOff x="264178" y="582"/>
            <a:chExt cx="1701992" cy="4773037"/>
          </a:xfrm>
        </p:grpSpPr>
        <p:sp>
          <p:nvSpPr>
            <p:cNvPr id="683" name="Google Shape;683;p32"/>
            <p:cNvSpPr/>
            <p:nvPr/>
          </p:nvSpPr>
          <p:spPr>
            <a:xfrm>
              <a:off x="264178" y="582"/>
              <a:ext cx="1701992" cy="681862"/>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2"/>
            <p:cNvSpPr txBox="1"/>
            <p:nvPr/>
          </p:nvSpPr>
          <p:spPr>
            <a:xfrm>
              <a:off x="284149" y="20553"/>
              <a:ext cx="1662050" cy="641920"/>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Century Gothic"/>
                <a:buNone/>
              </a:pPr>
              <a:r>
                <a:rPr lang="en-US" sz="1800">
                  <a:solidFill>
                    <a:schemeClr val="lt1"/>
                  </a:solidFill>
                  <a:latin typeface="Century Gothic"/>
                  <a:ea typeface="Century Gothic"/>
                  <a:cs typeface="Century Gothic"/>
                  <a:sym typeface="Century Gothic"/>
                </a:rPr>
                <a:t>Obtaining read counts</a:t>
              </a:r>
              <a:endParaRPr/>
            </a:p>
          </p:txBody>
        </p:sp>
        <p:sp>
          <p:nvSpPr>
            <p:cNvPr id="685" name="Google Shape;685;p32"/>
            <p:cNvSpPr/>
            <p:nvPr/>
          </p:nvSpPr>
          <p:spPr>
            <a:xfrm rot="5400000">
              <a:off x="987325" y="699491"/>
              <a:ext cx="255698" cy="306838"/>
            </a:xfrm>
            <a:prstGeom prst="rightArrow">
              <a:avLst>
                <a:gd name="adj1" fmla="val 60000"/>
                <a:gd name="adj2" fmla="val 50000"/>
              </a:avLst>
            </a:prstGeom>
            <a:solidFill>
              <a:srgbClr val="AAB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2"/>
            <p:cNvSpPr txBox="1"/>
            <p:nvPr/>
          </p:nvSpPr>
          <p:spPr>
            <a:xfrm>
              <a:off x="1023124" y="725061"/>
              <a:ext cx="184102" cy="178989"/>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200"/>
                <a:buFont typeface="Times"/>
                <a:buNone/>
              </a:pPr>
              <a:endParaRPr sz="1200">
                <a:solidFill>
                  <a:schemeClr val="lt1"/>
                </a:solidFill>
                <a:latin typeface="Century Gothic"/>
                <a:ea typeface="Century Gothic"/>
                <a:cs typeface="Century Gothic"/>
                <a:sym typeface="Century Gothic"/>
              </a:endParaRPr>
            </a:p>
          </p:txBody>
        </p:sp>
        <p:sp>
          <p:nvSpPr>
            <p:cNvPr id="687" name="Google Shape;687;p32"/>
            <p:cNvSpPr/>
            <p:nvPr/>
          </p:nvSpPr>
          <p:spPr>
            <a:xfrm>
              <a:off x="264178" y="1023376"/>
              <a:ext cx="1701992" cy="681862"/>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2"/>
            <p:cNvSpPr txBox="1"/>
            <p:nvPr/>
          </p:nvSpPr>
          <p:spPr>
            <a:xfrm>
              <a:off x="284149" y="1043347"/>
              <a:ext cx="1662050" cy="641920"/>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Century Gothic"/>
                <a:buNone/>
              </a:pPr>
              <a:r>
                <a:rPr lang="en-US" sz="1800">
                  <a:solidFill>
                    <a:schemeClr val="lt1"/>
                  </a:solidFill>
                  <a:latin typeface="Century Gothic"/>
                  <a:ea typeface="Century Gothic"/>
                  <a:cs typeface="Century Gothic"/>
                  <a:sym typeface="Century Gothic"/>
                </a:rPr>
                <a:t>Filtering</a:t>
              </a:r>
              <a:endParaRPr/>
            </a:p>
          </p:txBody>
        </p:sp>
        <p:sp>
          <p:nvSpPr>
            <p:cNvPr id="689" name="Google Shape;689;p32"/>
            <p:cNvSpPr/>
            <p:nvPr/>
          </p:nvSpPr>
          <p:spPr>
            <a:xfrm rot="5400000">
              <a:off x="987325" y="1722285"/>
              <a:ext cx="255698" cy="306838"/>
            </a:xfrm>
            <a:prstGeom prst="rightArrow">
              <a:avLst>
                <a:gd name="adj1" fmla="val 60000"/>
                <a:gd name="adj2" fmla="val 50000"/>
              </a:avLst>
            </a:prstGeom>
            <a:solidFill>
              <a:srgbClr val="AAB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p:nvPr/>
          </p:nvSpPr>
          <p:spPr>
            <a:xfrm>
              <a:off x="1023124" y="1747855"/>
              <a:ext cx="184102" cy="178989"/>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200"/>
                <a:buFont typeface="Times"/>
                <a:buNone/>
              </a:pPr>
              <a:endParaRPr sz="1200">
                <a:solidFill>
                  <a:schemeClr val="lt1"/>
                </a:solidFill>
                <a:latin typeface="Century Gothic"/>
                <a:ea typeface="Century Gothic"/>
                <a:cs typeface="Century Gothic"/>
                <a:sym typeface="Century Gothic"/>
              </a:endParaRPr>
            </a:p>
          </p:txBody>
        </p:sp>
        <p:sp>
          <p:nvSpPr>
            <p:cNvPr id="691" name="Google Shape;691;p32"/>
            <p:cNvSpPr/>
            <p:nvPr/>
          </p:nvSpPr>
          <p:spPr>
            <a:xfrm>
              <a:off x="264178" y="2046170"/>
              <a:ext cx="1701992" cy="681862"/>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txBox="1"/>
            <p:nvPr/>
          </p:nvSpPr>
          <p:spPr>
            <a:xfrm>
              <a:off x="284149" y="2066141"/>
              <a:ext cx="1662050" cy="641920"/>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Century Gothic"/>
                <a:buNone/>
              </a:pPr>
              <a:r>
                <a:rPr lang="en-US" sz="1800">
                  <a:solidFill>
                    <a:schemeClr val="lt1"/>
                  </a:solidFill>
                  <a:latin typeface="Century Gothic"/>
                  <a:ea typeface="Century Gothic"/>
                  <a:cs typeface="Century Gothic"/>
                  <a:sym typeface="Century Gothic"/>
                </a:rPr>
                <a:t>Normalization</a:t>
              </a:r>
              <a:endParaRPr/>
            </a:p>
          </p:txBody>
        </p:sp>
        <p:sp>
          <p:nvSpPr>
            <p:cNvPr id="693" name="Google Shape;693;p32"/>
            <p:cNvSpPr/>
            <p:nvPr/>
          </p:nvSpPr>
          <p:spPr>
            <a:xfrm rot="5400000">
              <a:off x="987325" y="2745079"/>
              <a:ext cx="255698" cy="306838"/>
            </a:xfrm>
            <a:prstGeom prst="rightArrow">
              <a:avLst>
                <a:gd name="adj1" fmla="val 60000"/>
                <a:gd name="adj2" fmla="val 50000"/>
              </a:avLst>
            </a:prstGeom>
            <a:solidFill>
              <a:srgbClr val="AAB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2"/>
            <p:cNvSpPr txBox="1"/>
            <p:nvPr/>
          </p:nvSpPr>
          <p:spPr>
            <a:xfrm>
              <a:off x="1023124" y="2770649"/>
              <a:ext cx="184102" cy="178989"/>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200"/>
                <a:buFont typeface="Times"/>
                <a:buNone/>
              </a:pPr>
              <a:endParaRPr sz="1200">
                <a:solidFill>
                  <a:schemeClr val="lt1"/>
                </a:solidFill>
                <a:latin typeface="Century Gothic"/>
                <a:ea typeface="Century Gothic"/>
                <a:cs typeface="Century Gothic"/>
                <a:sym typeface="Century Gothic"/>
              </a:endParaRPr>
            </a:p>
          </p:txBody>
        </p:sp>
        <p:sp>
          <p:nvSpPr>
            <p:cNvPr id="695" name="Google Shape;695;p32"/>
            <p:cNvSpPr/>
            <p:nvPr/>
          </p:nvSpPr>
          <p:spPr>
            <a:xfrm>
              <a:off x="264178" y="3068963"/>
              <a:ext cx="1701992" cy="681862"/>
            </a:xfrm>
            <a:prstGeom prst="roundRect">
              <a:avLst>
                <a:gd name="adj" fmla="val 10000"/>
              </a:avLst>
            </a:prstGeom>
            <a:solidFill>
              <a:srgbClr val="E6A57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2"/>
            <p:cNvSpPr txBox="1"/>
            <p:nvPr/>
          </p:nvSpPr>
          <p:spPr>
            <a:xfrm>
              <a:off x="284149" y="3088934"/>
              <a:ext cx="1662050" cy="641920"/>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Century Gothic"/>
                <a:buNone/>
              </a:pPr>
              <a:r>
                <a:rPr lang="en-US" sz="1800">
                  <a:solidFill>
                    <a:schemeClr val="lt1"/>
                  </a:solidFill>
                  <a:latin typeface="Century Gothic"/>
                  <a:ea typeface="Century Gothic"/>
                  <a:cs typeface="Century Gothic"/>
                  <a:sym typeface="Century Gothic"/>
                </a:rPr>
                <a:t>DE at guide level</a:t>
              </a:r>
              <a:endParaRPr/>
            </a:p>
          </p:txBody>
        </p:sp>
        <p:sp>
          <p:nvSpPr>
            <p:cNvPr id="697" name="Google Shape;697;p32"/>
            <p:cNvSpPr/>
            <p:nvPr/>
          </p:nvSpPr>
          <p:spPr>
            <a:xfrm rot="5400000">
              <a:off x="987325" y="3767873"/>
              <a:ext cx="255698" cy="306838"/>
            </a:xfrm>
            <a:prstGeom prst="rightArrow">
              <a:avLst>
                <a:gd name="adj1" fmla="val 60000"/>
                <a:gd name="adj2" fmla="val 50000"/>
              </a:avLst>
            </a:prstGeom>
            <a:solidFill>
              <a:srgbClr val="AAB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2"/>
            <p:cNvSpPr txBox="1"/>
            <p:nvPr/>
          </p:nvSpPr>
          <p:spPr>
            <a:xfrm>
              <a:off x="1023124" y="3793443"/>
              <a:ext cx="184102" cy="178989"/>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200"/>
                <a:buFont typeface="Times"/>
                <a:buNone/>
              </a:pPr>
              <a:endParaRPr sz="1200">
                <a:solidFill>
                  <a:schemeClr val="lt1"/>
                </a:solidFill>
                <a:latin typeface="Century Gothic"/>
                <a:ea typeface="Century Gothic"/>
                <a:cs typeface="Century Gothic"/>
                <a:sym typeface="Century Gothic"/>
              </a:endParaRPr>
            </a:p>
          </p:txBody>
        </p:sp>
        <p:sp>
          <p:nvSpPr>
            <p:cNvPr id="699" name="Google Shape;699;p32"/>
            <p:cNvSpPr/>
            <p:nvPr/>
          </p:nvSpPr>
          <p:spPr>
            <a:xfrm>
              <a:off x="264178" y="4091757"/>
              <a:ext cx="1701992" cy="681862"/>
            </a:xfrm>
            <a:prstGeom prst="roundRect">
              <a:avLst>
                <a:gd name="adj" fmla="val 10000"/>
              </a:avLst>
            </a:prstGeom>
            <a:solidFill>
              <a:srgbClr val="2866A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2"/>
            <p:cNvSpPr txBox="1"/>
            <p:nvPr/>
          </p:nvSpPr>
          <p:spPr>
            <a:xfrm>
              <a:off x="284149" y="4111728"/>
              <a:ext cx="1662050" cy="641920"/>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Century Gothic"/>
                <a:buNone/>
              </a:pPr>
              <a:r>
                <a:rPr lang="en-US" sz="1800">
                  <a:solidFill>
                    <a:schemeClr val="lt1"/>
                  </a:solidFill>
                  <a:latin typeface="Century Gothic"/>
                  <a:ea typeface="Century Gothic"/>
                  <a:cs typeface="Century Gothic"/>
                  <a:sym typeface="Century Gothic"/>
                </a:rPr>
                <a:t>DE at gene level</a:t>
              </a:r>
              <a:endParaRPr/>
            </a:p>
          </p:txBody>
        </p:sp>
      </p:grpSp>
      <p:pic>
        <p:nvPicPr>
          <p:cNvPr id="701" name="Google Shape;701;p32" descr="Text&#10;&#10;Description automatically generated with medium confidence"/>
          <p:cNvPicPr preferRelativeResize="0"/>
          <p:nvPr/>
        </p:nvPicPr>
        <p:blipFill rotWithShape="1">
          <a:blip r:embed="rId3">
            <a:alphaModFix/>
          </a:blip>
          <a:srcRect/>
          <a:stretch/>
        </p:blipFill>
        <p:spPr>
          <a:xfrm>
            <a:off x="4198939" y="918357"/>
            <a:ext cx="5543548" cy="5965445"/>
          </a:xfrm>
          <a:prstGeom prst="rect">
            <a:avLst/>
          </a:prstGeom>
          <a:noFill/>
          <a:ln>
            <a:noFill/>
          </a:ln>
        </p:spPr>
      </p:pic>
      <p:sp>
        <p:nvSpPr>
          <p:cNvPr id="702" name="Google Shape;702;p32"/>
          <p:cNvSpPr/>
          <p:nvPr/>
        </p:nvSpPr>
        <p:spPr>
          <a:xfrm>
            <a:off x="4473677" y="900094"/>
            <a:ext cx="5299588" cy="147483"/>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chemeClr val="lt1"/>
              </a:solidFill>
              <a:latin typeface="Times"/>
              <a:ea typeface="Times"/>
              <a:cs typeface="Times"/>
              <a:sym typeface="Times"/>
            </a:endParaRPr>
          </a:p>
        </p:txBody>
      </p:sp>
      <p:sp>
        <p:nvSpPr>
          <p:cNvPr id="703" name="Google Shape;703;p32"/>
          <p:cNvSpPr/>
          <p:nvPr/>
        </p:nvSpPr>
        <p:spPr>
          <a:xfrm>
            <a:off x="4375355" y="2645320"/>
            <a:ext cx="5354432" cy="132735"/>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chemeClr val="lt1"/>
              </a:solidFill>
              <a:latin typeface="Times"/>
              <a:ea typeface="Times"/>
              <a:cs typeface="Times"/>
              <a:sym typeface="Times"/>
            </a:endParaRPr>
          </a:p>
        </p:txBody>
      </p:sp>
      <p:sp>
        <p:nvSpPr>
          <p:cNvPr id="704" name="Google Shape;704;p32"/>
          <p:cNvSpPr/>
          <p:nvPr/>
        </p:nvSpPr>
        <p:spPr>
          <a:xfrm>
            <a:off x="4385189" y="2729950"/>
            <a:ext cx="5354432" cy="132735"/>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chemeClr val="lt1"/>
              </a:solidFill>
              <a:latin typeface="Times"/>
              <a:ea typeface="Times"/>
              <a:cs typeface="Times"/>
              <a:sym typeface="Times"/>
            </a:endParaRPr>
          </a:p>
        </p:txBody>
      </p:sp>
      <p:sp>
        <p:nvSpPr>
          <p:cNvPr id="705" name="Google Shape;705;p32"/>
          <p:cNvSpPr/>
          <p:nvPr/>
        </p:nvSpPr>
        <p:spPr>
          <a:xfrm>
            <a:off x="4377430" y="4818820"/>
            <a:ext cx="5354432" cy="132735"/>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chemeClr val="lt1"/>
              </a:solidFill>
              <a:latin typeface="Times"/>
              <a:ea typeface="Times"/>
              <a:cs typeface="Times"/>
              <a:sym typeface="Times"/>
            </a:endParaRPr>
          </a:p>
        </p:txBody>
      </p:sp>
      <p:sp>
        <p:nvSpPr>
          <p:cNvPr id="706" name="Google Shape;706;p32"/>
          <p:cNvSpPr/>
          <p:nvPr/>
        </p:nvSpPr>
        <p:spPr>
          <a:xfrm>
            <a:off x="4473677" y="5212595"/>
            <a:ext cx="5354432" cy="132735"/>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chemeClr val="lt1"/>
              </a:solidFill>
              <a:latin typeface="Times"/>
              <a:ea typeface="Times"/>
              <a:cs typeface="Times"/>
              <a:sym typeface="Times"/>
            </a:endParaRPr>
          </a:p>
        </p:txBody>
      </p:sp>
      <p:sp>
        <p:nvSpPr>
          <p:cNvPr id="707" name="Google Shape;707;p32"/>
          <p:cNvSpPr/>
          <p:nvPr/>
        </p:nvSpPr>
        <p:spPr>
          <a:xfrm>
            <a:off x="4473677" y="2995163"/>
            <a:ext cx="5354432" cy="223929"/>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chemeClr val="lt1"/>
              </a:solidFill>
              <a:latin typeface="Times"/>
              <a:ea typeface="Times"/>
              <a:cs typeface="Times"/>
              <a:sym typeface="Times"/>
            </a:endParaRPr>
          </a:p>
        </p:txBody>
      </p:sp>
      <p:sp>
        <p:nvSpPr>
          <p:cNvPr id="708" name="Google Shape;708;p32"/>
          <p:cNvSpPr/>
          <p:nvPr/>
        </p:nvSpPr>
        <p:spPr>
          <a:xfrm rot="-5400000">
            <a:off x="2971287" y="1807013"/>
            <a:ext cx="1673194" cy="438150"/>
          </a:xfrm>
          <a:prstGeom prst="rect">
            <a:avLst/>
          </a:prstGeom>
          <a:solidFill>
            <a:srgbClr val="6CA3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200"/>
              <a:buFont typeface="Century Gothic"/>
              <a:buNone/>
            </a:pPr>
            <a:r>
              <a:rPr lang="en-US" sz="1200" dirty="0">
                <a:solidFill>
                  <a:schemeClr val="lt1"/>
                </a:solidFill>
                <a:latin typeface="Century Gothic"/>
                <a:ea typeface="Century Gothic"/>
                <a:cs typeface="Century Gothic"/>
                <a:sym typeface="Century Gothic"/>
              </a:rPr>
              <a:t>1</a:t>
            </a:r>
            <a:r>
              <a:rPr lang="en-US" sz="1200" baseline="30000" dirty="0">
                <a:solidFill>
                  <a:schemeClr val="lt1"/>
                </a:solidFill>
                <a:latin typeface="Century Gothic"/>
                <a:ea typeface="Century Gothic"/>
                <a:cs typeface="Century Gothic"/>
                <a:sym typeface="Century Gothic"/>
              </a:rPr>
              <a:t>st</a:t>
            </a:r>
            <a:r>
              <a:rPr lang="en-US" sz="1200" dirty="0">
                <a:solidFill>
                  <a:schemeClr val="lt1"/>
                </a:solidFill>
                <a:latin typeface="Century Gothic"/>
                <a:ea typeface="Century Gothic"/>
                <a:cs typeface="Century Gothic"/>
                <a:sym typeface="Century Gothic"/>
              </a:rPr>
              <a:t> filtering approach</a:t>
            </a:r>
            <a:endParaRPr sz="1200" b="0" i="0" u="none" strike="noStrike" cap="none" dirty="0">
              <a:solidFill>
                <a:schemeClr val="lt1"/>
              </a:solidFill>
              <a:latin typeface="Century Gothic"/>
              <a:ea typeface="Century Gothic"/>
              <a:cs typeface="Century Gothic"/>
              <a:sym typeface="Century Gothic"/>
            </a:endParaRPr>
          </a:p>
        </p:txBody>
      </p:sp>
      <p:sp>
        <p:nvSpPr>
          <p:cNvPr id="709" name="Google Shape;709;p32"/>
          <p:cNvSpPr/>
          <p:nvPr/>
        </p:nvSpPr>
        <p:spPr>
          <a:xfrm rot="-5400000">
            <a:off x="2964937" y="3689686"/>
            <a:ext cx="1673194" cy="400050"/>
          </a:xfrm>
          <a:prstGeom prst="rect">
            <a:avLst/>
          </a:prstGeom>
          <a:solidFill>
            <a:srgbClr val="6CA3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200"/>
              <a:buFont typeface="Century Gothic"/>
              <a:buNone/>
            </a:pPr>
            <a:r>
              <a:rPr lang="en-US" sz="1200" baseline="30000" dirty="0">
                <a:solidFill>
                  <a:schemeClr val="lt1"/>
                </a:solidFill>
                <a:latin typeface="Century Gothic"/>
                <a:ea typeface="Century Gothic"/>
                <a:cs typeface="Century Gothic"/>
                <a:sym typeface="Century Gothic"/>
              </a:rPr>
              <a:t>2nd</a:t>
            </a:r>
            <a:r>
              <a:rPr lang="en-US" sz="1200" dirty="0">
                <a:solidFill>
                  <a:schemeClr val="lt1"/>
                </a:solidFill>
                <a:latin typeface="Century Gothic"/>
                <a:ea typeface="Century Gothic"/>
                <a:cs typeface="Century Gothic"/>
                <a:sym typeface="Century Gothic"/>
              </a:rPr>
              <a:t> filtering approach</a:t>
            </a:r>
            <a:endParaRPr sz="1200" b="0" i="0" u="none" strike="noStrike" cap="none" dirty="0">
              <a:solidFill>
                <a:schemeClr val="lt1"/>
              </a:solidFill>
              <a:latin typeface="Century Gothic"/>
              <a:ea typeface="Century Gothic"/>
              <a:cs typeface="Century Gothic"/>
              <a:sym typeface="Century Gothic"/>
            </a:endParaRPr>
          </a:p>
        </p:txBody>
      </p:sp>
      <p:sp>
        <p:nvSpPr>
          <p:cNvPr id="710" name="Google Shape;710;p32"/>
          <p:cNvSpPr/>
          <p:nvPr/>
        </p:nvSpPr>
        <p:spPr>
          <a:xfrm rot="-5400000">
            <a:off x="3009387" y="5792479"/>
            <a:ext cx="1673194" cy="438150"/>
          </a:xfrm>
          <a:prstGeom prst="rect">
            <a:avLst/>
          </a:prstGeom>
          <a:solidFill>
            <a:srgbClr val="6CA3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200"/>
              <a:buFont typeface="Century Gothic"/>
              <a:buNone/>
            </a:pPr>
            <a:r>
              <a:rPr lang="en-US" sz="1200" baseline="30000">
                <a:solidFill>
                  <a:schemeClr val="lt1"/>
                </a:solidFill>
                <a:latin typeface="Century Gothic"/>
                <a:ea typeface="Century Gothic"/>
                <a:cs typeface="Century Gothic"/>
                <a:sym typeface="Century Gothic"/>
              </a:rPr>
              <a:t>3rd</a:t>
            </a:r>
            <a:r>
              <a:rPr lang="en-US" sz="1200">
                <a:solidFill>
                  <a:schemeClr val="lt1"/>
                </a:solidFill>
                <a:latin typeface="Century Gothic"/>
                <a:ea typeface="Century Gothic"/>
                <a:cs typeface="Century Gothic"/>
                <a:sym typeface="Century Gothic"/>
              </a:rPr>
              <a:t> filtering approach</a:t>
            </a:r>
            <a:endParaRPr sz="1200" b="0" i="0" u="none" strike="noStrike" cap="none">
              <a:solidFill>
                <a:schemeClr val="lt1"/>
              </a:solidFill>
              <a:latin typeface="Century Gothic"/>
              <a:ea typeface="Century Gothic"/>
              <a:cs typeface="Century Gothic"/>
              <a:sym typeface="Century Gothic"/>
            </a:endParaRPr>
          </a:p>
        </p:txBody>
      </p:sp>
      <p:sp>
        <p:nvSpPr>
          <p:cNvPr id="711" name="Google Shape;711;p32"/>
          <p:cNvSpPr/>
          <p:nvPr/>
        </p:nvSpPr>
        <p:spPr>
          <a:xfrm>
            <a:off x="4026959" y="639054"/>
            <a:ext cx="1447866" cy="403000"/>
          </a:xfrm>
          <a:prstGeom prst="rect">
            <a:avLst/>
          </a:prstGeom>
          <a:solidFill>
            <a:srgbClr val="6CA3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800"/>
              <a:buFont typeface="Century Gothic"/>
              <a:buNone/>
            </a:pPr>
            <a:r>
              <a:rPr lang="en-US" sz="800">
                <a:solidFill>
                  <a:schemeClr val="lt1"/>
                </a:solidFill>
                <a:latin typeface="Century Gothic"/>
                <a:ea typeface="Century Gothic"/>
                <a:cs typeface="Century Gothic"/>
                <a:sym typeface="Century Gothic"/>
              </a:rPr>
              <a:t>1</a:t>
            </a:r>
            <a:r>
              <a:rPr lang="en-US" sz="800" baseline="30000">
                <a:solidFill>
                  <a:schemeClr val="lt1"/>
                </a:solidFill>
                <a:latin typeface="Century Gothic"/>
                <a:ea typeface="Century Gothic"/>
                <a:cs typeface="Century Gothic"/>
                <a:sym typeface="Century Gothic"/>
              </a:rPr>
              <a:t>st</a:t>
            </a:r>
            <a:r>
              <a:rPr lang="en-US" sz="800">
                <a:solidFill>
                  <a:schemeClr val="lt1"/>
                </a:solidFill>
                <a:latin typeface="Century Gothic"/>
                <a:ea typeface="Century Gothic"/>
                <a:cs typeface="Century Gothic"/>
                <a:sym typeface="Century Gothic"/>
              </a:rPr>
              <a:t> normalization approach</a:t>
            </a:r>
            <a:endParaRPr sz="800" b="0" i="0" u="none" strike="noStrike" cap="none">
              <a:solidFill>
                <a:schemeClr val="lt1"/>
              </a:solidFill>
              <a:latin typeface="Century Gothic"/>
              <a:ea typeface="Century Gothic"/>
              <a:cs typeface="Century Gothic"/>
              <a:sym typeface="Century Gothic"/>
            </a:endParaRPr>
          </a:p>
        </p:txBody>
      </p:sp>
      <p:sp>
        <p:nvSpPr>
          <p:cNvPr id="712" name="Google Shape;712;p32"/>
          <p:cNvSpPr/>
          <p:nvPr/>
        </p:nvSpPr>
        <p:spPr>
          <a:xfrm>
            <a:off x="5510147" y="639054"/>
            <a:ext cx="1483188" cy="405578"/>
          </a:xfrm>
          <a:prstGeom prst="rect">
            <a:avLst/>
          </a:prstGeom>
          <a:solidFill>
            <a:srgbClr val="6CA3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800"/>
              <a:buFont typeface="Century Gothic"/>
              <a:buNone/>
            </a:pPr>
            <a:r>
              <a:rPr lang="en-US" sz="800">
                <a:solidFill>
                  <a:schemeClr val="lt1"/>
                </a:solidFill>
                <a:latin typeface="Century Gothic"/>
                <a:ea typeface="Century Gothic"/>
                <a:cs typeface="Century Gothic"/>
                <a:sym typeface="Century Gothic"/>
              </a:rPr>
              <a:t>2</a:t>
            </a:r>
            <a:r>
              <a:rPr lang="en-US" sz="800" baseline="30000">
                <a:solidFill>
                  <a:schemeClr val="lt1"/>
                </a:solidFill>
                <a:latin typeface="Century Gothic"/>
                <a:ea typeface="Century Gothic"/>
                <a:cs typeface="Century Gothic"/>
                <a:sym typeface="Century Gothic"/>
              </a:rPr>
              <a:t>nd</a:t>
            </a:r>
            <a:r>
              <a:rPr lang="en-US" sz="800">
                <a:solidFill>
                  <a:schemeClr val="lt1"/>
                </a:solidFill>
                <a:latin typeface="Century Gothic"/>
                <a:ea typeface="Century Gothic"/>
                <a:cs typeface="Century Gothic"/>
                <a:sym typeface="Century Gothic"/>
              </a:rPr>
              <a:t> normalization approach</a:t>
            </a:r>
            <a:endParaRPr sz="800" b="0" i="0" u="none" strike="noStrike" cap="none">
              <a:solidFill>
                <a:schemeClr val="lt1"/>
              </a:solidFill>
              <a:latin typeface="Century Gothic"/>
              <a:ea typeface="Century Gothic"/>
              <a:cs typeface="Century Gothic"/>
              <a:sym typeface="Century Gothic"/>
            </a:endParaRPr>
          </a:p>
        </p:txBody>
      </p:sp>
      <p:sp>
        <p:nvSpPr>
          <p:cNvPr id="713" name="Google Shape;713;p32"/>
          <p:cNvSpPr/>
          <p:nvPr/>
        </p:nvSpPr>
        <p:spPr>
          <a:xfrm>
            <a:off x="7028657" y="636476"/>
            <a:ext cx="1447866" cy="405578"/>
          </a:xfrm>
          <a:prstGeom prst="rect">
            <a:avLst/>
          </a:prstGeom>
          <a:solidFill>
            <a:srgbClr val="6CA3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800"/>
              <a:buFont typeface="Century Gothic"/>
              <a:buNone/>
            </a:pPr>
            <a:r>
              <a:rPr lang="en-US" sz="800" dirty="0">
                <a:solidFill>
                  <a:schemeClr val="lt1"/>
                </a:solidFill>
                <a:latin typeface="Century Gothic"/>
                <a:ea typeface="Century Gothic"/>
                <a:cs typeface="Century Gothic"/>
                <a:sym typeface="Century Gothic"/>
              </a:rPr>
              <a:t>3</a:t>
            </a:r>
            <a:r>
              <a:rPr lang="en-US" sz="800" baseline="30000" dirty="0">
                <a:solidFill>
                  <a:schemeClr val="lt1"/>
                </a:solidFill>
                <a:latin typeface="Century Gothic"/>
                <a:ea typeface="Century Gothic"/>
                <a:cs typeface="Century Gothic"/>
                <a:sym typeface="Century Gothic"/>
              </a:rPr>
              <a:t>rd</a:t>
            </a:r>
            <a:r>
              <a:rPr lang="en-US" sz="800" dirty="0">
                <a:solidFill>
                  <a:schemeClr val="lt1"/>
                </a:solidFill>
                <a:latin typeface="Century Gothic"/>
                <a:ea typeface="Century Gothic"/>
                <a:cs typeface="Century Gothic"/>
                <a:sym typeface="Century Gothic"/>
              </a:rPr>
              <a:t> normalization approach</a:t>
            </a:r>
            <a:endParaRPr sz="800" b="0" i="0" u="none" strike="noStrike" cap="none" dirty="0">
              <a:solidFill>
                <a:schemeClr val="lt1"/>
              </a:solidFill>
              <a:latin typeface="Century Gothic"/>
              <a:ea typeface="Century Gothic"/>
              <a:cs typeface="Century Gothic"/>
              <a:sym typeface="Century Gothic"/>
            </a:endParaRPr>
          </a:p>
        </p:txBody>
      </p:sp>
      <p:sp>
        <p:nvSpPr>
          <p:cNvPr id="714" name="Google Shape;714;p32"/>
          <p:cNvSpPr/>
          <p:nvPr/>
        </p:nvSpPr>
        <p:spPr>
          <a:xfrm>
            <a:off x="8520841" y="633450"/>
            <a:ext cx="1447866" cy="405578"/>
          </a:xfrm>
          <a:prstGeom prst="rect">
            <a:avLst/>
          </a:prstGeom>
          <a:solidFill>
            <a:srgbClr val="6CA3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800"/>
              <a:buFont typeface="Century Gothic"/>
              <a:buNone/>
            </a:pPr>
            <a:r>
              <a:rPr lang="en-US" sz="800" dirty="0">
                <a:solidFill>
                  <a:schemeClr val="lt1"/>
                </a:solidFill>
                <a:latin typeface="Century Gothic"/>
                <a:ea typeface="Century Gothic"/>
                <a:cs typeface="Century Gothic"/>
                <a:sym typeface="Century Gothic"/>
              </a:rPr>
              <a:t>4</a:t>
            </a:r>
            <a:r>
              <a:rPr lang="en-US" sz="800" baseline="30000" dirty="0">
                <a:solidFill>
                  <a:schemeClr val="lt1"/>
                </a:solidFill>
                <a:latin typeface="Century Gothic"/>
                <a:ea typeface="Century Gothic"/>
                <a:cs typeface="Century Gothic"/>
                <a:sym typeface="Century Gothic"/>
              </a:rPr>
              <a:t>th</a:t>
            </a:r>
            <a:r>
              <a:rPr lang="en-US" sz="800" dirty="0">
                <a:solidFill>
                  <a:schemeClr val="lt1"/>
                </a:solidFill>
                <a:latin typeface="Century Gothic"/>
                <a:ea typeface="Century Gothic"/>
                <a:cs typeface="Century Gothic"/>
                <a:sym typeface="Century Gothic"/>
              </a:rPr>
              <a:t> normalization approach</a:t>
            </a:r>
            <a:endParaRPr sz="800" b="0" i="0" u="none" strike="noStrike" cap="none" dirty="0">
              <a:solidFill>
                <a:schemeClr val="lt1"/>
              </a:solidFill>
              <a:latin typeface="Century Gothic"/>
              <a:ea typeface="Century Gothic"/>
              <a:cs typeface="Century Gothic"/>
              <a:sym typeface="Century Gothic"/>
            </a:endParaRPr>
          </a:p>
        </p:txBody>
      </p:sp>
      <p:sp>
        <p:nvSpPr>
          <p:cNvPr id="715" name="Google Shape;715;p32"/>
          <p:cNvSpPr txBox="1"/>
          <p:nvPr/>
        </p:nvSpPr>
        <p:spPr>
          <a:xfrm>
            <a:off x="9729787" y="2729950"/>
            <a:ext cx="2066976" cy="1200329"/>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800" dirty="0">
                <a:solidFill>
                  <a:schemeClr val="dk1"/>
                </a:solidFill>
                <a:latin typeface="Century Gothic"/>
                <a:ea typeface="Century Gothic"/>
                <a:cs typeface="Century Gothic"/>
                <a:sym typeface="Century Gothic"/>
              </a:rPr>
              <a:t>The R package edgeR is used for statistical modelling</a:t>
            </a:r>
            <a:endParaRPr dirty="0"/>
          </a:p>
        </p:txBody>
      </p:sp>
      <p:sp>
        <p:nvSpPr>
          <p:cNvPr id="716" name="Google Shape;716;p32"/>
          <p:cNvSpPr txBox="1"/>
          <p:nvPr/>
        </p:nvSpPr>
        <p:spPr>
          <a:xfrm>
            <a:off x="9773265" y="3930279"/>
            <a:ext cx="4007796" cy="615553"/>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n-US" sz="800" dirty="0">
                <a:solidFill>
                  <a:schemeClr val="dk1"/>
                </a:solidFill>
                <a:latin typeface="Century Gothic"/>
                <a:ea typeface="Century Gothic"/>
                <a:cs typeface="Century Gothic"/>
                <a:sym typeface="Century Gothic"/>
              </a:rPr>
              <a:t>Robinson MD et al.  Bioinformatics (2010)</a:t>
            </a:r>
            <a:endParaRPr dirty="0"/>
          </a:p>
          <a:p>
            <a:pPr marL="0" marR="0" lvl="0" indent="0" algn="l" rtl="0">
              <a:spcBef>
                <a:spcPts val="600"/>
              </a:spcBef>
              <a:spcAft>
                <a:spcPts val="0"/>
              </a:spcAft>
              <a:buNone/>
            </a:pPr>
            <a:r>
              <a:rPr lang="en-US" sz="800" dirty="0">
                <a:solidFill>
                  <a:schemeClr val="dk1"/>
                </a:solidFill>
                <a:latin typeface="Century Gothic"/>
                <a:ea typeface="Century Gothic"/>
                <a:cs typeface="Century Gothic"/>
                <a:sym typeface="Century Gothic"/>
              </a:rPr>
              <a:t>McCarthy DJ et al. NAR (2012)</a:t>
            </a:r>
            <a:endParaRPr dirty="0"/>
          </a:p>
          <a:p>
            <a:pPr marL="0" marR="0" lvl="0" indent="0" algn="l" rtl="0">
              <a:spcBef>
                <a:spcPts val="600"/>
              </a:spcBef>
              <a:spcAft>
                <a:spcPts val="0"/>
              </a:spcAft>
              <a:buNone/>
            </a:pPr>
            <a:r>
              <a:rPr lang="en-US" sz="800" dirty="0">
                <a:solidFill>
                  <a:schemeClr val="dk1"/>
                </a:solidFill>
                <a:latin typeface="Century Gothic"/>
                <a:ea typeface="Century Gothic"/>
                <a:cs typeface="Century Gothic"/>
                <a:sym typeface="Century Gothic"/>
              </a:rPr>
              <a:t>Chen Y et al., F1000research (2016)</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33"/>
          <p:cNvSpPr txBox="1">
            <a:spLocks noGrp="1"/>
          </p:cNvSpPr>
          <p:nvPr>
            <p:ph type="title"/>
          </p:nvPr>
        </p:nvSpPr>
        <p:spPr>
          <a:xfrm>
            <a:off x="0" y="0"/>
            <a:ext cx="9889067"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Analyzing CRISPR screens: DE at gene level</a:t>
            </a:r>
            <a:endParaRPr/>
          </a:p>
        </p:txBody>
      </p:sp>
      <p:grpSp>
        <p:nvGrpSpPr>
          <p:cNvPr id="723" name="Google Shape;723;p33"/>
          <p:cNvGrpSpPr/>
          <p:nvPr/>
        </p:nvGrpSpPr>
        <p:grpSpPr>
          <a:xfrm>
            <a:off x="1119929" y="1143582"/>
            <a:ext cx="1701992" cy="4773037"/>
            <a:chOff x="264178" y="582"/>
            <a:chExt cx="1701992" cy="4773037"/>
          </a:xfrm>
        </p:grpSpPr>
        <p:sp>
          <p:nvSpPr>
            <p:cNvPr id="724" name="Google Shape;724;p33"/>
            <p:cNvSpPr/>
            <p:nvPr/>
          </p:nvSpPr>
          <p:spPr>
            <a:xfrm>
              <a:off x="264178" y="582"/>
              <a:ext cx="1701992" cy="681862"/>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3"/>
            <p:cNvSpPr txBox="1"/>
            <p:nvPr/>
          </p:nvSpPr>
          <p:spPr>
            <a:xfrm>
              <a:off x="284149" y="20553"/>
              <a:ext cx="1662050" cy="641920"/>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Century Gothic"/>
                <a:buNone/>
              </a:pPr>
              <a:r>
                <a:rPr lang="en-US" sz="1800">
                  <a:solidFill>
                    <a:schemeClr val="lt1"/>
                  </a:solidFill>
                  <a:latin typeface="Century Gothic"/>
                  <a:ea typeface="Century Gothic"/>
                  <a:cs typeface="Century Gothic"/>
                  <a:sym typeface="Century Gothic"/>
                </a:rPr>
                <a:t>Obtaining read counts</a:t>
              </a:r>
              <a:endParaRPr/>
            </a:p>
          </p:txBody>
        </p:sp>
        <p:sp>
          <p:nvSpPr>
            <p:cNvPr id="726" name="Google Shape;726;p33"/>
            <p:cNvSpPr/>
            <p:nvPr/>
          </p:nvSpPr>
          <p:spPr>
            <a:xfrm rot="5400000">
              <a:off x="987325" y="699491"/>
              <a:ext cx="255698" cy="306838"/>
            </a:xfrm>
            <a:prstGeom prst="rightArrow">
              <a:avLst>
                <a:gd name="adj1" fmla="val 60000"/>
                <a:gd name="adj2" fmla="val 50000"/>
              </a:avLst>
            </a:prstGeom>
            <a:solidFill>
              <a:srgbClr val="AAB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3"/>
            <p:cNvSpPr txBox="1"/>
            <p:nvPr/>
          </p:nvSpPr>
          <p:spPr>
            <a:xfrm>
              <a:off x="1023124" y="725061"/>
              <a:ext cx="184102" cy="178989"/>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200"/>
                <a:buFont typeface="Times"/>
                <a:buNone/>
              </a:pPr>
              <a:endParaRPr sz="1200">
                <a:solidFill>
                  <a:schemeClr val="lt1"/>
                </a:solidFill>
                <a:latin typeface="Century Gothic"/>
                <a:ea typeface="Century Gothic"/>
                <a:cs typeface="Century Gothic"/>
                <a:sym typeface="Century Gothic"/>
              </a:endParaRPr>
            </a:p>
          </p:txBody>
        </p:sp>
        <p:sp>
          <p:nvSpPr>
            <p:cNvPr id="728" name="Google Shape;728;p33"/>
            <p:cNvSpPr/>
            <p:nvPr/>
          </p:nvSpPr>
          <p:spPr>
            <a:xfrm>
              <a:off x="264178" y="1023376"/>
              <a:ext cx="1701992" cy="681862"/>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3"/>
            <p:cNvSpPr txBox="1"/>
            <p:nvPr/>
          </p:nvSpPr>
          <p:spPr>
            <a:xfrm>
              <a:off x="284149" y="1043347"/>
              <a:ext cx="1662050" cy="641920"/>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Century Gothic"/>
                <a:buNone/>
              </a:pPr>
              <a:r>
                <a:rPr lang="en-US" sz="1800">
                  <a:solidFill>
                    <a:schemeClr val="lt1"/>
                  </a:solidFill>
                  <a:latin typeface="Century Gothic"/>
                  <a:ea typeface="Century Gothic"/>
                  <a:cs typeface="Century Gothic"/>
                  <a:sym typeface="Century Gothic"/>
                </a:rPr>
                <a:t>Filtering</a:t>
              </a:r>
              <a:endParaRPr/>
            </a:p>
          </p:txBody>
        </p:sp>
        <p:sp>
          <p:nvSpPr>
            <p:cNvPr id="730" name="Google Shape;730;p33"/>
            <p:cNvSpPr/>
            <p:nvPr/>
          </p:nvSpPr>
          <p:spPr>
            <a:xfrm rot="5400000">
              <a:off x="987325" y="1722285"/>
              <a:ext cx="255698" cy="306838"/>
            </a:xfrm>
            <a:prstGeom prst="rightArrow">
              <a:avLst>
                <a:gd name="adj1" fmla="val 60000"/>
                <a:gd name="adj2" fmla="val 50000"/>
              </a:avLst>
            </a:prstGeom>
            <a:solidFill>
              <a:srgbClr val="AAB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3"/>
            <p:cNvSpPr txBox="1"/>
            <p:nvPr/>
          </p:nvSpPr>
          <p:spPr>
            <a:xfrm>
              <a:off x="1023124" y="1747855"/>
              <a:ext cx="184102" cy="178989"/>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200"/>
                <a:buFont typeface="Times"/>
                <a:buNone/>
              </a:pPr>
              <a:endParaRPr sz="1200">
                <a:solidFill>
                  <a:schemeClr val="lt1"/>
                </a:solidFill>
                <a:latin typeface="Century Gothic"/>
                <a:ea typeface="Century Gothic"/>
                <a:cs typeface="Century Gothic"/>
                <a:sym typeface="Century Gothic"/>
              </a:endParaRPr>
            </a:p>
          </p:txBody>
        </p:sp>
        <p:sp>
          <p:nvSpPr>
            <p:cNvPr id="732" name="Google Shape;732;p33"/>
            <p:cNvSpPr/>
            <p:nvPr/>
          </p:nvSpPr>
          <p:spPr>
            <a:xfrm>
              <a:off x="264178" y="2046170"/>
              <a:ext cx="1701992" cy="681862"/>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3"/>
            <p:cNvSpPr txBox="1"/>
            <p:nvPr/>
          </p:nvSpPr>
          <p:spPr>
            <a:xfrm>
              <a:off x="284149" y="2066141"/>
              <a:ext cx="1662050" cy="641920"/>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Century Gothic"/>
                <a:buNone/>
              </a:pPr>
              <a:r>
                <a:rPr lang="en-US" sz="1800">
                  <a:solidFill>
                    <a:schemeClr val="lt1"/>
                  </a:solidFill>
                  <a:latin typeface="Century Gothic"/>
                  <a:ea typeface="Century Gothic"/>
                  <a:cs typeface="Century Gothic"/>
                  <a:sym typeface="Century Gothic"/>
                </a:rPr>
                <a:t>Normalization</a:t>
              </a:r>
              <a:endParaRPr/>
            </a:p>
          </p:txBody>
        </p:sp>
        <p:sp>
          <p:nvSpPr>
            <p:cNvPr id="734" name="Google Shape;734;p33"/>
            <p:cNvSpPr/>
            <p:nvPr/>
          </p:nvSpPr>
          <p:spPr>
            <a:xfrm rot="5400000">
              <a:off x="987325" y="2745079"/>
              <a:ext cx="255698" cy="306838"/>
            </a:xfrm>
            <a:prstGeom prst="rightArrow">
              <a:avLst>
                <a:gd name="adj1" fmla="val 60000"/>
                <a:gd name="adj2" fmla="val 50000"/>
              </a:avLst>
            </a:prstGeom>
            <a:solidFill>
              <a:srgbClr val="AAB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3"/>
            <p:cNvSpPr txBox="1"/>
            <p:nvPr/>
          </p:nvSpPr>
          <p:spPr>
            <a:xfrm>
              <a:off x="1023124" y="2770649"/>
              <a:ext cx="184102" cy="178989"/>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200"/>
                <a:buFont typeface="Times"/>
                <a:buNone/>
              </a:pPr>
              <a:endParaRPr sz="1200">
                <a:solidFill>
                  <a:schemeClr val="lt1"/>
                </a:solidFill>
                <a:latin typeface="Century Gothic"/>
                <a:ea typeface="Century Gothic"/>
                <a:cs typeface="Century Gothic"/>
                <a:sym typeface="Century Gothic"/>
              </a:endParaRPr>
            </a:p>
          </p:txBody>
        </p:sp>
        <p:sp>
          <p:nvSpPr>
            <p:cNvPr id="736" name="Google Shape;736;p33"/>
            <p:cNvSpPr/>
            <p:nvPr/>
          </p:nvSpPr>
          <p:spPr>
            <a:xfrm>
              <a:off x="264178" y="3068963"/>
              <a:ext cx="1701992" cy="681862"/>
            </a:xfrm>
            <a:prstGeom prst="roundRect">
              <a:avLst>
                <a:gd name="adj" fmla="val 10000"/>
              </a:avLst>
            </a:prstGeom>
            <a:solidFill>
              <a:srgbClr val="2866A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3"/>
            <p:cNvSpPr txBox="1"/>
            <p:nvPr/>
          </p:nvSpPr>
          <p:spPr>
            <a:xfrm>
              <a:off x="284149" y="3088934"/>
              <a:ext cx="1662050" cy="641920"/>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Century Gothic"/>
                <a:buNone/>
              </a:pPr>
              <a:r>
                <a:rPr lang="en-US" sz="1800">
                  <a:solidFill>
                    <a:schemeClr val="lt1"/>
                  </a:solidFill>
                  <a:latin typeface="Century Gothic"/>
                  <a:ea typeface="Century Gothic"/>
                  <a:cs typeface="Century Gothic"/>
                  <a:sym typeface="Century Gothic"/>
                </a:rPr>
                <a:t>DE at guide level</a:t>
              </a:r>
              <a:endParaRPr/>
            </a:p>
          </p:txBody>
        </p:sp>
        <p:sp>
          <p:nvSpPr>
            <p:cNvPr id="738" name="Google Shape;738;p33"/>
            <p:cNvSpPr/>
            <p:nvPr/>
          </p:nvSpPr>
          <p:spPr>
            <a:xfrm rot="5400000">
              <a:off x="987325" y="3767873"/>
              <a:ext cx="255698" cy="306838"/>
            </a:xfrm>
            <a:prstGeom prst="rightArrow">
              <a:avLst>
                <a:gd name="adj1" fmla="val 60000"/>
                <a:gd name="adj2" fmla="val 50000"/>
              </a:avLst>
            </a:prstGeom>
            <a:solidFill>
              <a:srgbClr val="AAB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3"/>
            <p:cNvSpPr txBox="1"/>
            <p:nvPr/>
          </p:nvSpPr>
          <p:spPr>
            <a:xfrm>
              <a:off x="1023124" y="3793443"/>
              <a:ext cx="184102" cy="178989"/>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200"/>
                <a:buFont typeface="Times"/>
                <a:buNone/>
              </a:pPr>
              <a:endParaRPr sz="1200">
                <a:solidFill>
                  <a:schemeClr val="lt1"/>
                </a:solidFill>
                <a:latin typeface="Century Gothic"/>
                <a:ea typeface="Century Gothic"/>
                <a:cs typeface="Century Gothic"/>
                <a:sym typeface="Century Gothic"/>
              </a:endParaRPr>
            </a:p>
          </p:txBody>
        </p:sp>
        <p:sp>
          <p:nvSpPr>
            <p:cNvPr id="740" name="Google Shape;740;p33"/>
            <p:cNvSpPr/>
            <p:nvPr/>
          </p:nvSpPr>
          <p:spPr>
            <a:xfrm>
              <a:off x="264178" y="4091757"/>
              <a:ext cx="1701992" cy="681862"/>
            </a:xfrm>
            <a:prstGeom prst="roundRect">
              <a:avLst>
                <a:gd name="adj" fmla="val 10000"/>
              </a:avLst>
            </a:prstGeom>
            <a:solidFill>
              <a:srgbClr val="E6A57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3"/>
            <p:cNvSpPr txBox="1"/>
            <p:nvPr/>
          </p:nvSpPr>
          <p:spPr>
            <a:xfrm>
              <a:off x="284149" y="4111728"/>
              <a:ext cx="1662050" cy="641920"/>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Century Gothic"/>
                <a:buNone/>
              </a:pPr>
              <a:r>
                <a:rPr lang="en-US" sz="1800">
                  <a:solidFill>
                    <a:schemeClr val="lt1"/>
                  </a:solidFill>
                  <a:latin typeface="Century Gothic"/>
                  <a:ea typeface="Century Gothic"/>
                  <a:cs typeface="Century Gothic"/>
                  <a:sym typeface="Century Gothic"/>
                </a:rPr>
                <a:t>DE at gene level</a:t>
              </a:r>
              <a:endParaRPr/>
            </a:p>
          </p:txBody>
        </p:sp>
      </p:grpSp>
      <p:sp>
        <p:nvSpPr>
          <p:cNvPr id="742" name="Google Shape;742;p33"/>
          <p:cNvSpPr txBox="1"/>
          <p:nvPr/>
        </p:nvSpPr>
        <p:spPr>
          <a:xfrm>
            <a:off x="2962782" y="1143000"/>
            <a:ext cx="7782036" cy="923330"/>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n-US" sz="1800">
                <a:solidFill>
                  <a:schemeClr val="dk1"/>
                </a:solidFill>
                <a:latin typeface="Century Gothic"/>
                <a:ea typeface="Century Gothic"/>
                <a:cs typeface="Century Gothic"/>
                <a:sym typeface="Century Gothic"/>
              </a:rPr>
              <a:t>Gene-wise p-values are computed utilizing gene set test approaches, like FRY and ROAST or ranking genes similar to gene set enrichment approaches.</a:t>
            </a:r>
            <a:endParaRPr/>
          </a:p>
        </p:txBody>
      </p:sp>
      <p:pic>
        <p:nvPicPr>
          <p:cNvPr id="3" name="Picture 2">
            <a:extLst>
              <a:ext uri="{FF2B5EF4-FFF2-40B4-BE49-F238E27FC236}">
                <a16:creationId xmlns:a16="http://schemas.microsoft.com/office/drawing/2014/main" id="{81D91DDC-40A2-FF54-1CDE-AD3299561EB5}"/>
              </a:ext>
            </a:extLst>
          </p:cNvPr>
          <p:cNvPicPr>
            <a:picLocks noChangeAspect="1"/>
          </p:cNvPicPr>
          <p:nvPr/>
        </p:nvPicPr>
        <p:blipFill>
          <a:blip r:embed="rId3"/>
          <a:stretch>
            <a:fillRect/>
          </a:stretch>
        </p:blipFill>
        <p:spPr>
          <a:xfrm>
            <a:off x="3695700" y="2067815"/>
            <a:ext cx="6934200" cy="46228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34"/>
          <p:cNvSpPr txBox="1">
            <a:spLocks noGrp="1"/>
          </p:cNvSpPr>
          <p:nvPr>
            <p:ph type="title"/>
          </p:nvPr>
        </p:nvSpPr>
        <p:spPr>
          <a:xfrm>
            <a:off x="0" y="0"/>
            <a:ext cx="9889067"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Part II summary</a:t>
            </a:r>
            <a:endParaRPr/>
          </a:p>
        </p:txBody>
      </p:sp>
      <p:sp>
        <p:nvSpPr>
          <p:cNvPr id="749" name="Google Shape;749;p34"/>
          <p:cNvSpPr txBox="1">
            <a:spLocks noGrp="1"/>
          </p:cNvSpPr>
          <p:nvPr>
            <p:ph type="body" idx="1"/>
          </p:nvPr>
        </p:nvSpPr>
        <p:spPr>
          <a:xfrm>
            <a:off x="142874" y="1303601"/>
            <a:ext cx="11597569" cy="49560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Font typeface="Century Gothic"/>
              <a:buNone/>
            </a:pPr>
            <a:r>
              <a:rPr lang="en-US" b="1" dirty="0"/>
              <a:t>Library design</a:t>
            </a:r>
            <a:endParaRPr dirty="0"/>
          </a:p>
          <a:p>
            <a:pPr marL="342900" lvl="0" indent="-342900" algn="l" rtl="0">
              <a:spcBef>
                <a:spcPts val="600"/>
              </a:spcBef>
              <a:spcAft>
                <a:spcPts val="0"/>
              </a:spcAft>
              <a:buClr>
                <a:schemeClr val="dk1"/>
              </a:buClr>
              <a:buSzPts val="2000"/>
              <a:buFont typeface="Century Gothic"/>
              <a:buChar char="•"/>
            </a:pPr>
            <a:r>
              <a:rPr lang="en-US" dirty="0"/>
              <a:t>Start with a good quality guide RNA library.</a:t>
            </a:r>
            <a:endParaRPr dirty="0"/>
          </a:p>
          <a:p>
            <a:pPr marL="342900" lvl="0" indent="-342900" algn="l" rtl="0">
              <a:spcBef>
                <a:spcPts val="600"/>
              </a:spcBef>
              <a:spcAft>
                <a:spcPts val="0"/>
              </a:spcAft>
              <a:buClr>
                <a:schemeClr val="dk1"/>
              </a:buClr>
              <a:buSzPts val="2000"/>
              <a:buFont typeface="Century Gothic"/>
              <a:buChar char="•"/>
            </a:pPr>
            <a:r>
              <a:rPr lang="en-US" dirty="0"/>
              <a:t>For a high-quality library, 300 -1000-fold representation is typical.</a:t>
            </a:r>
            <a:endParaRPr dirty="0"/>
          </a:p>
          <a:p>
            <a:pPr marL="342900" lvl="0" indent="-342900" algn="l" rtl="0">
              <a:spcBef>
                <a:spcPts val="600"/>
              </a:spcBef>
              <a:spcAft>
                <a:spcPts val="0"/>
              </a:spcAft>
              <a:buClr>
                <a:schemeClr val="dk1"/>
              </a:buClr>
              <a:buSzPts val="2000"/>
              <a:buFont typeface="Century Gothic"/>
              <a:buChar char="•"/>
            </a:pPr>
            <a:r>
              <a:rPr lang="en-US" dirty="0"/>
              <a:t>Choice of optimal MOI and fold representation will increase the accuracy of the results.</a:t>
            </a:r>
            <a:endParaRPr dirty="0"/>
          </a:p>
          <a:p>
            <a:pPr marL="342900" lvl="0" indent="-215900" algn="l" rtl="0">
              <a:spcBef>
                <a:spcPts val="600"/>
              </a:spcBef>
              <a:spcAft>
                <a:spcPts val="0"/>
              </a:spcAft>
              <a:buClr>
                <a:schemeClr val="dk1"/>
              </a:buClr>
              <a:buSzPts val="2000"/>
              <a:buFont typeface="Century Gothic"/>
              <a:buNone/>
            </a:pPr>
            <a:endParaRPr b="1" dirty="0"/>
          </a:p>
          <a:p>
            <a:pPr marL="0" lvl="0" indent="0" algn="l" rtl="0">
              <a:spcBef>
                <a:spcPts val="600"/>
              </a:spcBef>
              <a:spcAft>
                <a:spcPts val="0"/>
              </a:spcAft>
              <a:buClr>
                <a:schemeClr val="dk1"/>
              </a:buClr>
              <a:buSzPts val="2000"/>
              <a:buFont typeface="Century Gothic"/>
              <a:buNone/>
            </a:pPr>
            <a:r>
              <a:rPr lang="en-US" b="1" dirty="0"/>
              <a:t>Screen analyses</a:t>
            </a:r>
            <a:endParaRPr dirty="0"/>
          </a:p>
          <a:p>
            <a:pPr marL="342900" lvl="0" indent="-342900" algn="l" rtl="0">
              <a:spcBef>
                <a:spcPts val="600"/>
              </a:spcBef>
              <a:spcAft>
                <a:spcPts val="0"/>
              </a:spcAft>
              <a:buClr>
                <a:schemeClr val="dk1"/>
              </a:buClr>
              <a:buSzPts val="2000"/>
              <a:buFont typeface="Century Gothic"/>
              <a:buChar char="•"/>
            </a:pPr>
            <a:r>
              <a:rPr lang="en-US" dirty="0"/>
              <a:t>Quantification of reads may be improved by using a quantifier rather than a standard aligner.</a:t>
            </a:r>
            <a:endParaRPr dirty="0"/>
          </a:p>
          <a:p>
            <a:pPr marL="342900" lvl="0" indent="-342900" algn="l" rtl="0">
              <a:spcBef>
                <a:spcPts val="600"/>
              </a:spcBef>
              <a:spcAft>
                <a:spcPts val="0"/>
              </a:spcAft>
              <a:buClr>
                <a:schemeClr val="dk1"/>
              </a:buClr>
              <a:buSzPts val="2000"/>
              <a:buFont typeface="Century Gothic"/>
              <a:buChar char="•"/>
            </a:pPr>
            <a:r>
              <a:rPr lang="en-US" dirty="0"/>
              <a:t>Appropriate filtering seems to be an important step.</a:t>
            </a:r>
          </a:p>
          <a:p>
            <a:pPr marL="342900" lvl="0" indent="-342900" algn="l" rtl="0">
              <a:spcBef>
                <a:spcPts val="600"/>
              </a:spcBef>
              <a:spcAft>
                <a:spcPts val="0"/>
              </a:spcAft>
              <a:buClr>
                <a:schemeClr val="dk1"/>
              </a:buClr>
              <a:buSzPts val="2000"/>
              <a:buFont typeface="Century Gothic"/>
              <a:buChar char="•"/>
            </a:pPr>
            <a:r>
              <a:rPr lang="en-US" dirty="0"/>
              <a:t>CRISPR specific normalization methods are needed.</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txBox="1">
            <a:spLocks noGrp="1"/>
          </p:cNvSpPr>
          <p:nvPr>
            <p:ph type="title"/>
          </p:nvPr>
        </p:nvSpPr>
        <p:spPr>
          <a:xfrm>
            <a:off x="0" y="0"/>
            <a:ext cx="9889067" cy="1143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US" dirty="0"/>
              <a:t>Outline</a:t>
            </a:r>
            <a:endParaRPr dirty="0"/>
          </a:p>
        </p:txBody>
      </p:sp>
      <p:grpSp>
        <p:nvGrpSpPr>
          <p:cNvPr id="93" name="Google Shape;93;p2"/>
          <p:cNvGrpSpPr/>
          <p:nvPr/>
        </p:nvGrpSpPr>
        <p:grpSpPr>
          <a:xfrm>
            <a:off x="142874" y="1305657"/>
            <a:ext cx="11639608" cy="4951974"/>
            <a:chOff x="0" y="2056"/>
            <a:chExt cx="11639608" cy="4951974"/>
          </a:xfrm>
        </p:grpSpPr>
        <p:sp>
          <p:nvSpPr>
            <p:cNvPr id="94" name="Google Shape;94;p2"/>
            <p:cNvSpPr/>
            <p:nvPr/>
          </p:nvSpPr>
          <p:spPr>
            <a:xfrm>
              <a:off x="0" y="2056"/>
              <a:ext cx="11597569" cy="1042520"/>
            </a:xfrm>
            <a:prstGeom prst="roundRect">
              <a:avLst>
                <a:gd name="adj" fmla="val 10000"/>
              </a:avLst>
            </a:prstGeom>
            <a:solidFill>
              <a:srgbClr val="CEDF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entury Gothic" panose="020B0502020202020204" pitchFamily="34" charset="0"/>
              </a:endParaRPr>
            </a:p>
          </p:txBody>
        </p:sp>
        <p:sp>
          <p:nvSpPr>
            <p:cNvPr id="96" name="Google Shape;96;p2"/>
            <p:cNvSpPr/>
            <p:nvPr/>
          </p:nvSpPr>
          <p:spPr>
            <a:xfrm>
              <a:off x="1204111" y="2056"/>
              <a:ext cx="10393457" cy="104252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entury Gothic" panose="020B0502020202020204" pitchFamily="34" charset="0"/>
              </a:endParaRPr>
            </a:p>
          </p:txBody>
        </p:sp>
        <p:sp>
          <p:nvSpPr>
            <p:cNvPr id="97" name="Google Shape;97;p2"/>
            <p:cNvSpPr txBox="1"/>
            <p:nvPr/>
          </p:nvSpPr>
          <p:spPr>
            <a:xfrm>
              <a:off x="1204111" y="2056"/>
              <a:ext cx="10393457" cy="1042520"/>
            </a:xfrm>
            <a:prstGeom prst="rect">
              <a:avLst/>
            </a:prstGeom>
            <a:noFill/>
            <a:ln>
              <a:noFill/>
            </a:ln>
          </p:spPr>
          <p:txBody>
            <a:bodyPr spcFirstLastPara="1" wrap="square" lIns="110325" tIns="110325" rIns="110325" bIns="110325" anchor="ctr" anchorCtr="0">
              <a:noAutofit/>
            </a:bodyPr>
            <a:lstStyle/>
            <a:p>
              <a:pPr marL="0" marR="0" lvl="0" indent="0" algn="l" rtl="0">
                <a:lnSpc>
                  <a:spcPct val="100000"/>
                </a:lnSpc>
                <a:spcBef>
                  <a:spcPts val="0"/>
                </a:spcBef>
                <a:spcAft>
                  <a:spcPts val="0"/>
                </a:spcAft>
                <a:buClr>
                  <a:schemeClr val="dk1"/>
                </a:buClr>
                <a:buSzPts val="2200"/>
                <a:buFont typeface="Times"/>
                <a:buNone/>
              </a:pPr>
              <a:r>
                <a:rPr lang="en-US" sz="2200" b="0" i="0" u="none" strike="noStrike" cap="none" dirty="0">
                  <a:solidFill>
                    <a:schemeClr val="dk1"/>
                  </a:solidFill>
                  <a:latin typeface="Century Gothic" panose="020B0502020202020204" pitchFamily="34" charset="0"/>
                  <a:ea typeface="Times"/>
                  <a:cs typeface="Times"/>
                  <a:sym typeface="Times"/>
                </a:rPr>
                <a:t>Part I: Mechanisms of CRISPR/Cas-based systems</a:t>
              </a:r>
              <a:endParaRPr dirty="0">
                <a:latin typeface="Century Gothic" panose="020B0502020202020204" pitchFamily="34" charset="0"/>
              </a:endParaRPr>
            </a:p>
          </p:txBody>
        </p:sp>
        <p:sp>
          <p:nvSpPr>
            <p:cNvPr id="98" name="Google Shape;98;p2"/>
            <p:cNvSpPr/>
            <p:nvPr/>
          </p:nvSpPr>
          <p:spPr>
            <a:xfrm>
              <a:off x="0" y="1305208"/>
              <a:ext cx="11597569" cy="1042520"/>
            </a:xfrm>
            <a:prstGeom prst="roundRect">
              <a:avLst>
                <a:gd name="adj" fmla="val 10000"/>
              </a:avLst>
            </a:prstGeom>
            <a:solidFill>
              <a:srgbClr val="CEDF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entury Gothic" panose="020B0502020202020204" pitchFamily="34" charset="0"/>
              </a:endParaRPr>
            </a:p>
          </p:txBody>
        </p:sp>
        <p:sp>
          <p:nvSpPr>
            <p:cNvPr id="99" name="Google Shape;99;p2"/>
            <p:cNvSpPr/>
            <p:nvPr/>
          </p:nvSpPr>
          <p:spPr>
            <a:xfrm>
              <a:off x="315362" y="1539775"/>
              <a:ext cx="573386" cy="573386"/>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entury Gothic" panose="020B0502020202020204" pitchFamily="34" charset="0"/>
              </a:endParaRPr>
            </a:p>
          </p:txBody>
        </p:sp>
        <p:sp>
          <p:nvSpPr>
            <p:cNvPr id="100" name="Google Shape;100;p2"/>
            <p:cNvSpPr/>
            <p:nvPr/>
          </p:nvSpPr>
          <p:spPr>
            <a:xfrm>
              <a:off x="1204111" y="1305208"/>
              <a:ext cx="5218906" cy="104252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entury Gothic" panose="020B0502020202020204" pitchFamily="34" charset="0"/>
              </a:endParaRPr>
            </a:p>
          </p:txBody>
        </p:sp>
        <p:sp>
          <p:nvSpPr>
            <p:cNvPr id="101" name="Google Shape;101;p2"/>
            <p:cNvSpPr txBox="1"/>
            <p:nvPr/>
          </p:nvSpPr>
          <p:spPr>
            <a:xfrm>
              <a:off x="1204110" y="1305208"/>
              <a:ext cx="5915663" cy="1042520"/>
            </a:xfrm>
            <a:prstGeom prst="rect">
              <a:avLst/>
            </a:prstGeom>
            <a:noFill/>
            <a:ln>
              <a:noFill/>
            </a:ln>
          </p:spPr>
          <p:txBody>
            <a:bodyPr spcFirstLastPara="1" wrap="square" lIns="110325" tIns="110325" rIns="110325" bIns="110325" anchor="ctr" anchorCtr="0">
              <a:noAutofit/>
            </a:bodyPr>
            <a:lstStyle/>
            <a:p>
              <a:pPr marL="0" marR="0" lvl="0" indent="0" algn="l" rtl="0">
                <a:lnSpc>
                  <a:spcPct val="100000"/>
                </a:lnSpc>
                <a:spcBef>
                  <a:spcPts val="0"/>
                </a:spcBef>
                <a:spcAft>
                  <a:spcPts val="0"/>
                </a:spcAft>
                <a:buClr>
                  <a:schemeClr val="dk1"/>
                </a:buClr>
                <a:buSzPts val="2200"/>
                <a:buFont typeface="Times"/>
                <a:buNone/>
              </a:pPr>
              <a:r>
                <a:rPr lang="en-US" sz="2200" b="0" i="0" u="none" strike="noStrike" cap="none" dirty="0">
                  <a:solidFill>
                    <a:schemeClr val="dk1"/>
                  </a:solidFill>
                  <a:latin typeface="Century Gothic" panose="020B0502020202020204" pitchFamily="34" charset="0"/>
                  <a:ea typeface="Times"/>
                  <a:cs typeface="Times"/>
                  <a:sym typeface="Times"/>
                </a:rPr>
                <a:t>Part II: Developing a CRISPR/Cas screen</a:t>
              </a:r>
              <a:endParaRPr dirty="0">
                <a:latin typeface="Century Gothic" panose="020B0502020202020204" pitchFamily="34" charset="0"/>
              </a:endParaRPr>
            </a:p>
          </p:txBody>
        </p:sp>
        <p:sp>
          <p:nvSpPr>
            <p:cNvPr id="102" name="Google Shape;102;p2"/>
            <p:cNvSpPr/>
            <p:nvPr/>
          </p:nvSpPr>
          <p:spPr>
            <a:xfrm>
              <a:off x="6423017" y="1305208"/>
              <a:ext cx="5174551" cy="104252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entury Gothic" panose="020B0502020202020204" pitchFamily="34" charset="0"/>
              </a:endParaRPr>
            </a:p>
          </p:txBody>
        </p:sp>
        <p:sp>
          <p:nvSpPr>
            <p:cNvPr id="103" name="Google Shape;103;p2"/>
            <p:cNvSpPr txBox="1"/>
            <p:nvPr/>
          </p:nvSpPr>
          <p:spPr>
            <a:xfrm>
              <a:off x="6751912" y="1326228"/>
              <a:ext cx="4887696" cy="1042520"/>
            </a:xfrm>
            <a:prstGeom prst="rect">
              <a:avLst/>
            </a:prstGeom>
            <a:noFill/>
            <a:ln>
              <a:noFill/>
            </a:ln>
          </p:spPr>
          <p:txBody>
            <a:bodyPr spcFirstLastPara="1" wrap="square" lIns="110325" tIns="110325" rIns="110325" bIns="110325" anchor="ctr" anchorCtr="0">
              <a:noAutofit/>
            </a:bodyPr>
            <a:lstStyle/>
            <a:p>
              <a:pPr marL="0" marR="0" lvl="0" indent="0" algn="l" rtl="0">
                <a:lnSpc>
                  <a:spcPct val="100000"/>
                </a:lnSpc>
                <a:spcBef>
                  <a:spcPts val="0"/>
                </a:spcBef>
                <a:spcAft>
                  <a:spcPts val="0"/>
                </a:spcAft>
                <a:buClr>
                  <a:schemeClr val="dk1"/>
                </a:buClr>
                <a:buSzPts val="1500"/>
                <a:buFont typeface="Times"/>
                <a:buNone/>
              </a:pPr>
              <a:r>
                <a:rPr lang="en-US" i="0" u="none" strike="noStrike" cap="none" dirty="0">
                  <a:solidFill>
                    <a:schemeClr val="dk1"/>
                  </a:solidFill>
                  <a:latin typeface="Century Gothic" panose="020B0502020202020204" pitchFamily="34" charset="0"/>
                  <a:ea typeface="Times"/>
                  <a:cs typeface="Times"/>
                  <a:sym typeface="Times"/>
                </a:rPr>
                <a:t>Workflow for designing  and executing CRISPR screens</a:t>
              </a:r>
              <a:endParaRPr dirty="0">
                <a:latin typeface="Century Gothic" panose="020B0502020202020204" pitchFamily="34" charset="0"/>
              </a:endParaRPr>
            </a:p>
            <a:p>
              <a:pPr marL="0" marR="0" lvl="0" indent="0" algn="l" rtl="0">
                <a:lnSpc>
                  <a:spcPct val="100000"/>
                </a:lnSpc>
                <a:spcBef>
                  <a:spcPts val="525"/>
                </a:spcBef>
                <a:spcAft>
                  <a:spcPts val="0"/>
                </a:spcAft>
                <a:buClr>
                  <a:schemeClr val="dk1"/>
                </a:buClr>
                <a:buSzPts val="1500"/>
                <a:buFont typeface="Times"/>
                <a:buNone/>
              </a:pPr>
              <a:r>
                <a:rPr lang="en-US" i="0" u="none" strike="noStrike" cap="none" dirty="0">
                  <a:solidFill>
                    <a:schemeClr val="dk1"/>
                  </a:solidFill>
                  <a:latin typeface="Century Gothic" panose="020B0502020202020204" pitchFamily="34" charset="0"/>
                  <a:ea typeface="Times"/>
                  <a:cs typeface="Times"/>
                  <a:sym typeface="Times"/>
                </a:rPr>
                <a:t>Workflow for analyzing NGS data from CRISPR screens</a:t>
              </a:r>
              <a:endParaRPr dirty="0">
                <a:latin typeface="Century Gothic" panose="020B0502020202020204" pitchFamily="34" charset="0"/>
              </a:endParaRPr>
            </a:p>
          </p:txBody>
        </p:sp>
        <p:sp>
          <p:nvSpPr>
            <p:cNvPr id="104" name="Google Shape;104;p2"/>
            <p:cNvSpPr/>
            <p:nvPr/>
          </p:nvSpPr>
          <p:spPr>
            <a:xfrm>
              <a:off x="0" y="2608359"/>
              <a:ext cx="11597569" cy="1042520"/>
            </a:xfrm>
            <a:prstGeom prst="roundRect">
              <a:avLst>
                <a:gd name="adj" fmla="val 10000"/>
              </a:avLst>
            </a:prstGeom>
            <a:solidFill>
              <a:srgbClr val="CEDF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entury Gothic" panose="020B0502020202020204" pitchFamily="34" charset="0"/>
              </a:endParaRPr>
            </a:p>
          </p:txBody>
        </p:sp>
        <p:sp>
          <p:nvSpPr>
            <p:cNvPr id="105" name="Google Shape;105;p2"/>
            <p:cNvSpPr/>
            <p:nvPr/>
          </p:nvSpPr>
          <p:spPr>
            <a:xfrm>
              <a:off x="315362" y="2842926"/>
              <a:ext cx="573386" cy="573386"/>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entury Gothic" panose="020B0502020202020204" pitchFamily="34" charset="0"/>
              </a:endParaRPr>
            </a:p>
          </p:txBody>
        </p:sp>
        <p:sp>
          <p:nvSpPr>
            <p:cNvPr id="106" name="Google Shape;106;p2"/>
            <p:cNvSpPr/>
            <p:nvPr/>
          </p:nvSpPr>
          <p:spPr>
            <a:xfrm>
              <a:off x="1204111" y="2608359"/>
              <a:ext cx="10393457" cy="104252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entury Gothic" panose="020B0502020202020204" pitchFamily="34" charset="0"/>
              </a:endParaRPr>
            </a:p>
          </p:txBody>
        </p:sp>
        <p:sp>
          <p:nvSpPr>
            <p:cNvPr id="107" name="Google Shape;107;p2"/>
            <p:cNvSpPr txBox="1"/>
            <p:nvPr/>
          </p:nvSpPr>
          <p:spPr>
            <a:xfrm>
              <a:off x="1204111" y="2608359"/>
              <a:ext cx="10393457" cy="1042520"/>
            </a:xfrm>
            <a:prstGeom prst="rect">
              <a:avLst/>
            </a:prstGeom>
            <a:noFill/>
            <a:ln>
              <a:noFill/>
            </a:ln>
          </p:spPr>
          <p:txBody>
            <a:bodyPr spcFirstLastPara="1" wrap="square" lIns="110325" tIns="110325" rIns="110325" bIns="110325" anchor="ctr" anchorCtr="0">
              <a:noAutofit/>
            </a:bodyPr>
            <a:lstStyle/>
            <a:p>
              <a:pPr marL="0" marR="0" lvl="0" indent="0" algn="l" rtl="0">
                <a:lnSpc>
                  <a:spcPct val="100000"/>
                </a:lnSpc>
                <a:spcBef>
                  <a:spcPts val="0"/>
                </a:spcBef>
                <a:spcAft>
                  <a:spcPts val="0"/>
                </a:spcAft>
                <a:buClr>
                  <a:schemeClr val="dk1"/>
                </a:buClr>
                <a:buSzPts val="2200"/>
                <a:buFont typeface="Times"/>
                <a:buNone/>
              </a:pPr>
              <a:r>
                <a:rPr lang="en-US" sz="2200" b="0" i="0" u="none" strike="noStrike" cap="none" dirty="0">
                  <a:solidFill>
                    <a:schemeClr val="dk1"/>
                  </a:solidFill>
                  <a:latin typeface="Century Gothic" panose="020B0502020202020204" pitchFamily="34" charset="0"/>
                  <a:ea typeface="Times"/>
                  <a:cs typeface="Times"/>
                  <a:sym typeface="Times"/>
                </a:rPr>
                <a:t>Part III: Example CRISPR analysis with edgeR and </a:t>
              </a:r>
              <a:r>
                <a:rPr lang="en-US" sz="2200" b="0" i="0" u="none" strike="noStrike" cap="none" dirty="0" err="1">
                  <a:solidFill>
                    <a:schemeClr val="dk1"/>
                  </a:solidFill>
                  <a:latin typeface="Century Gothic" panose="020B0502020202020204" pitchFamily="34" charset="0"/>
                  <a:ea typeface="Times"/>
                  <a:cs typeface="Times"/>
                  <a:sym typeface="Times"/>
                </a:rPr>
                <a:t>MAGeCK</a:t>
              </a:r>
              <a:endParaRPr dirty="0">
                <a:latin typeface="Century Gothic" panose="020B0502020202020204" pitchFamily="34" charset="0"/>
              </a:endParaRPr>
            </a:p>
          </p:txBody>
        </p:sp>
        <p:sp>
          <p:nvSpPr>
            <p:cNvPr id="110" name="Google Shape;110;p2"/>
            <p:cNvSpPr/>
            <p:nvPr/>
          </p:nvSpPr>
          <p:spPr>
            <a:xfrm>
              <a:off x="1204111" y="3911510"/>
              <a:ext cx="5218906" cy="104252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entury Gothic" panose="020B0502020202020204" pitchFamily="34" charset="0"/>
              </a:endParaRPr>
            </a:p>
          </p:txBody>
        </p:sp>
        <p:sp>
          <p:nvSpPr>
            <p:cNvPr id="112" name="Google Shape;112;p2"/>
            <p:cNvSpPr/>
            <p:nvPr/>
          </p:nvSpPr>
          <p:spPr>
            <a:xfrm>
              <a:off x="6423017" y="3911510"/>
              <a:ext cx="5174551" cy="104252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entury Gothic" panose="020B0502020202020204" pitchFamily="34" charset="0"/>
              </a:endParaRPr>
            </a:p>
          </p:txBody>
        </p:sp>
      </p:grpSp>
      <p:pic>
        <p:nvPicPr>
          <p:cNvPr id="114" name="Google Shape;114;p2" descr="DNA with solid fill"/>
          <p:cNvPicPr preferRelativeResize="0"/>
          <p:nvPr/>
        </p:nvPicPr>
        <p:blipFill rotWithShape="1">
          <a:blip r:embed="rId5">
            <a:alphaModFix/>
          </a:blip>
          <a:srcRect/>
          <a:stretch/>
        </p:blipFill>
        <p:spPr>
          <a:xfrm>
            <a:off x="299157" y="1397000"/>
            <a:ext cx="825500" cy="825500"/>
          </a:xfrm>
          <a:prstGeom prst="rect">
            <a:avLst/>
          </a:prstGeom>
          <a:noFill/>
          <a:ln>
            <a:noFill/>
          </a:ln>
        </p:spPr>
      </p:pic>
      <p:sp>
        <p:nvSpPr>
          <p:cNvPr id="2" name="Google Shape;143;p3">
            <a:extLst>
              <a:ext uri="{FF2B5EF4-FFF2-40B4-BE49-F238E27FC236}">
                <a16:creationId xmlns:a16="http://schemas.microsoft.com/office/drawing/2014/main" id="{9CA18C74-3CB0-916B-CC7D-7867A086A1C5}"/>
              </a:ext>
            </a:extLst>
          </p:cNvPr>
          <p:cNvSpPr/>
          <p:nvPr/>
        </p:nvSpPr>
        <p:spPr>
          <a:xfrm>
            <a:off x="84136" y="1231316"/>
            <a:ext cx="11715043" cy="2502726"/>
          </a:xfrm>
          <a:prstGeom prst="rect">
            <a:avLst/>
          </a:prstGeom>
          <a:solidFill>
            <a:schemeClr val="lt1">
              <a:alpha val="76862"/>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rgbClr val="000000"/>
              </a:solidFill>
              <a:latin typeface="Times"/>
              <a:ea typeface="Times"/>
              <a:cs typeface="Times"/>
              <a:sym typeface="Times"/>
            </a:endParaRPr>
          </a:p>
        </p:txBody>
      </p:sp>
    </p:spTree>
    <p:extLst>
      <p:ext uri="{BB962C8B-B14F-4D97-AF65-F5344CB8AC3E}">
        <p14:creationId xmlns:p14="http://schemas.microsoft.com/office/powerpoint/2010/main" val="33410310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7C5EE-DA2F-E0AA-D32A-F6C8C608DACA}"/>
              </a:ext>
            </a:extLst>
          </p:cNvPr>
          <p:cNvSpPr>
            <a:spLocks noGrp="1"/>
          </p:cNvSpPr>
          <p:nvPr>
            <p:ph type="title"/>
          </p:nvPr>
        </p:nvSpPr>
        <p:spPr/>
        <p:txBody>
          <a:bodyPr/>
          <a:lstStyle/>
          <a:p>
            <a:r>
              <a:rPr lang="en-US" dirty="0" err="1"/>
              <a:t>MAGeCK</a:t>
            </a:r>
            <a:endParaRPr lang="en-US" dirty="0"/>
          </a:p>
        </p:txBody>
      </p:sp>
      <p:sp>
        <p:nvSpPr>
          <p:cNvPr id="3" name="Content Placeholder 2">
            <a:extLst>
              <a:ext uri="{FF2B5EF4-FFF2-40B4-BE49-F238E27FC236}">
                <a16:creationId xmlns:a16="http://schemas.microsoft.com/office/drawing/2014/main" id="{72A0D925-D589-D8A2-1B40-BDD86C202003}"/>
              </a:ext>
            </a:extLst>
          </p:cNvPr>
          <p:cNvSpPr>
            <a:spLocks noGrp="1"/>
          </p:cNvSpPr>
          <p:nvPr>
            <p:ph idx="1"/>
          </p:nvPr>
        </p:nvSpPr>
        <p:spPr>
          <a:xfrm>
            <a:off x="914400" y="1529379"/>
            <a:ext cx="10363200" cy="3365351"/>
          </a:xfrm>
        </p:spPr>
        <p:txBody>
          <a:bodyPr/>
          <a:lstStyle/>
          <a:p>
            <a:r>
              <a:rPr lang="en-US" b="1" dirty="0" err="1"/>
              <a:t>MAGeCK</a:t>
            </a:r>
            <a:r>
              <a:rPr lang="en-US" b="1" dirty="0"/>
              <a:t> count</a:t>
            </a:r>
          </a:p>
          <a:p>
            <a:pPr lvl="1"/>
            <a:r>
              <a:rPr lang="en-US" dirty="0"/>
              <a:t>counts the sgRNAs on your sequencing files</a:t>
            </a:r>
          </a:p>
          <a:p>
            <a:pPr lvl="2"/>
            <a:r>
              <a:rPr lang="en-US" dirty="0"/>
              <a:t>trims the known adapters automatically with –-trim-5</a:t>
            </a:r>
          </a:p>
          <a:p>
            <a:pPr lvl="2"/>
            <a:r>
              <a:rPr lang="en-US" dirty="0"/>
              <a:t>if the adapters are not known, trim the adapters manually (</a:t>
            </a:r>
            <a:r>
              <a:rPr lang="en-US" dirty="0" err="1"/>
              <a:t>cutadapt</a:t>
            </a:r>
            <a:r>
              <a:rPr lang="en-US" dirty="0"/>
              <a:t>, …)</a:t>
            </a:r>
          </a:p>
          <a:p>
            <a:r>
              <a:rPr lang="en-US" b="1" dirty="0" err="1"/>
              <a:t>MAGeCK</a:t>
            </a:r>
            <a:r>
              <a:rPr lang="en-US" b="1" dirty="0"/>
              <a:t> test (RRA – Robust Ranking Algorithm)</a:t>
            </a:r>
          </a:p>
          <a:p>
            <a:pPr lvl="1"/>
            <a:r>
              <a:rPr lang="en-US" dirty="0"/>
              <a:t>Allows you to compare only two conditions</a:t>
            </a:r>
          </a:p>
          <a:p>
            <a:pPr lvl="1"/>
            <a:r>
              <a:rPr lang="en-US" dirty="0"/>
              <a:t>It is faster than </a:t>
            </a:r>
            <a:r>
              <a:rPr lang="en-US" dirty="0" err="1"/>
              <a:t>MAGeCK</a:t>
            </a:r>
            <a:r>
              <a:rPr lang="en-US" dirty="0"/>
              <a:t> </a:t>
            </a:r>
            <a:r>
              <a:rPr lang="en-US" dirty="0" err="1"/>
              <a:t>mle</a:t>
            </a:r>
            <a:endParaRPr lang="en-US" dirty="0"/>
          </a:p>
          <a:p>
            <a:r>
              <a:rPr lang="en-US" b="1" dirty="0" err="1"/>
              <a:t>MAGeCK</a:t>
            </a:r>
            <a:r>
              <a:rPr lang="en-US" b="1" dirty="0"/>
              <a:t> </a:t>
            </a:r>
            <a:r>
              <a:rPr lang="en-US" b="1" dirty="0" err="1"/>
              <a:t>mle</a:t>
            </a:r>
            <a:endParaRPr lang="en-US" b="1" dirty="0"/>
          </a:p>
          <a:p>
            <a:pPr lvl="1"/>
            <a:r>
              <a:rPr lang="en-US" dirty="0"/>
              <a:t>To compare two or more conditions</a:t>
            </a:r>
          </a:p>
          <a:p>
            <a:pPr lvl="1"/>
            <a:r>
              <a:rPr lang="en-US" dirty="0"/>
              <a:t>To </a:t>
            </a:r>
            <a:r>
              <a:rPr lang="en-US" dirty="0" err="1"/>
              <a:t>analyse</a:t>
            </a:r>
            <a:r>
              <a:rPr lang="en-US" dirty="0"/>
              <a:t> more complex experimental designs</a:t>
            </a:r>
          </a:p>
        </p:txBody>
      </p:sp>
    </p:spTree>
    <p:extLst>
      <p:ext uri="{BB962C8B-B14F-4D97-AF65-F5344CB8AC3E}">
        <p14:creationId xmlns:p14="http://schemas.microsoft.com/office/powerpoint/2010/main" val="28131424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 screen&#10;&#10;Description automatically generated">
            <a:extLst>
              <a:ext uri="{FF2B5EF4-FFF2-40B4-BE49-F238E27FC236}">
                <a16:creationId xmlns:a16="http://schemas.microsoft.com/office/drawing/2014/main" id="{06A1A88A-919E-13F5-A034-D3E597EE7B23}"/>
              </a:ext>
            </a:extLst>
          </p:cNvPr>
          <p:cNvPicPr>
            <a:picLocks noGrp="1" noChangeAspect="1"/>
          </p:cNvPicPr>
          <p:nvPr>
            <p:ph sz="half" idx="1"/>
          </p:nvPr>
        </p:nvPicPr>
        <p:blipFill>
          <a:blip r:embed="rId3"/>
          <a:stretch>
            <a:fillRect/>
          </a:stretch>
        </p:blipFill>
        <p:spPr>
          <a:xfrm>
            <a:off x="999280" y="1587980"/>
            <a:ext cx="9699585" cy="4195067"/>
          </a:xfrm>
          <a:noFill/>
        </p:spPr>
      </p:pic>
      <p:cxnSp>
        <p:nvCxnSpPr>
          <p:cNvPr id="7" name="Straight Connector 6">
            <a:extLst>
              <a:ext uri="{FF2B5EF4-FFF2-40B4-BE49-F238E27FC236}">
                <a16:creationId xmlns:a16="http://schemas.microsoft.com/office/drawing/2014/main" id="{F63A5A11-EE5D-C16A-B28C-F883F865F494}"/>
              </a:ext>
            </a:extLst>
          </p:cNvPr>
          <p:cNvCxnSpPr/>
          <p:nvPr/>
        </p:nvCxnSpPr>
        <p:spPr bwMode="auto">
          <a:xfrm>
            <a:off x="1846161" y="2002421"/>
            <a:ext cx="2176041" cy="0"/>
          </a:xfrm>
          <a:prstGeom prst="line">
            <a:avLst/>
          </a:prstGeom>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2">
            <a:schemeClr val="accent2"/>
          </a:lnRef>
          <a:fillRef idx="0">
            <a:schemeClr val="accent2"/>
          </a:fillRef>
          <a:effectRef idx="1">
            <a:schemeClr val="accent2"/>
          </a:effectRef>
          <a:fontRef idx="minor">
            <a:schemeClr val="tx1"/>
          </a:fontRef>
        </p:style>
      </p:cxnSp>
      <p:cxnSp>
        <p:nvCxnSpPr>
          <p:cNvPr id="8" name="Straight Connector 7">
            <a:extLst>
              <a:ext uri="{FF2B5EF4-FFF2-40B4-BE49-F238E27FC236}">
                <a16:creationId xmlns:a16="http://schemas.microsoft.com/office/drawing/2014/main" id="{C3CE0FA2-BD66-B5DF-04DA-A6A0D4B9C2E8}"/>
              </a:ext>
            </a:extLst>
          </p:cNvPr>
          <p:cNvCxnSpPr/>
          <p:nvPr/>
        </p:nvCxnSpPr>
        <p:spPr bwMode="auto">
          <a:xfrm>
            <a:off x="1616596" y="2444188"/>
            <a:ext cx="2176041" cy="0"/>
          </a:xfrm>
          <a:prstGeom prst="line">
            <a:avLst/>
          </a:prstGeom>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2">
            <a:schemeClr val="accent2"/>
          </a:lnRef>
          <a:fillRef idx="0">
            <a:schemeClr val="accent2"/>
          </a:fillRef>
          <a:effectRef idx="1">
            <a:schemeClr val="accent2"/>
          </a:effectRef>
          <a:fontRef idx="minor">
            <a:schemeClr val="tx1"/>
          </a:fontRef>
        </p:style>
      </p:cxnSp>
      <p:cxnSp>
        <p:nvCxnSpPr>
          <p:cNvPr id="9" name="Straight Connector 8">
            <a:extLst>
              <a:ext uri="{FF2B5EF4-FFF2-40B4-BE49-F238E27FC236}">
                <a16:creationId xmlns:a16="http://schemas.microsoft.com/office/drawing/2014/main" id="{A70D4103-9C0C-10A6-7973-EB2D985938D2}"/>
              </a:ext>
            </a:extLst>
          </p:cNvPr>
          <p:cNvCxnSpPr/>
          <p:nvPr/>
        </p:nvCxnSpPr>
        <p:spPr bwMode="auto">
          <a:xfrm>
            <a:off x="1124672" y="4110943"/>
            <a:ext cx="2176041" cy="0"/>
          </a:xfrm>
          <a:prstGeom prst="line">
            <a:avLst/>
          </a:prstGeom>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2">
            <a:schemeClr val="accent2"/>
          </a:lnRef>
          <a:fillRef idx="0">
            <a:schemeClr val="accent2"/>
          </a:fillRef>
          <a:effectRef idx="1">
            <a:schemeClr val="accent2"/>
          </a:effectRef>
          <a:fontRef idx="minor">
            <a:schemeClr val="tx1"/>
          </a:fontRef>
        </p:style>
      </p:cxnSp>
      <p:cxnSp>
        <p:nvCxnSpPr>
          <p:cNvPr id="11" name="Straight Connector 10">
            <a:extLst>
              <a:ext uri="{FF2B5EF4-FFF2-40B4-BE49-F238E27FC236}">
                <a16:creationId xmlns:a16="http://schemas.microsoft.com/office/drawing/2014/main" id="{5D9D5267-F442-DE37-60B2-A5DEB246329C}"/>
              </a:ext>
            </a:extLst>
          </p:cNvPr>
          <p:cNvCxnSpPr/>
          <p:nvPr/>
        </p:nvCxnSpPr>
        <p:spPr bwMode="auto">
          <a:xfrm>
            <a:off x="1292505" y="3696183"/>
            <a:ext cx="2176041" cy="0"/>
          </a:xfrm>
          <a:prstGeom prst="line">
            <a:avLst/>
          </a:prstGeom>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2">
            <a:schemeClr val="accent2"/>
          </a:lnRef>
          <a:fillRef idx="0">
            <a:schemeClr val="accent2"/>
          </a:fillRef>
          <a:effectRef idx="1">
            <a:schemeClr val="accent2"/>
          </a:effectRef>
          <a:fontRef idx="minor">
            <a:schemeClr val="tx1"/>
          </a:fontRef>
        </p:style>
      </p:cxnSp>
      <p:cxnSp>
        <p:nvCxnSpPr>
          <p:cNvPr id="13" name="Straight Connector 12">
            <a:extLst>
              <a:ext uri="{FF2B5EF4-FFF2-40B4-BE49-F238E27FC236}">
                <a16:creationId xmlns:a16="http://schemas.microsoft.com/office/drawing/2014/main" id="{0813488F-F62B-348E-8D3B-57A9742E7D3E}"/>
              </a:ext>
            </a:extLst>
          </p:cNvPr>
          <p:cNvCxnSpPr/>
          <p:nvPr/>
        </p:nvCxnSpPr>
        <p:spPr bwMode="auto">
          <a:xfrm>
            <a:off x="1292505" y="3258274"/>
            <a:ext cx="2176041" cy="0"/>
          </a:xfrm>
          <a:prstGeom prst="line">
            <a:avLst/>
          </a:prstGeom>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2">
            <a:schemeClr val="accent2"/>
          </a:lnRef>
          <a:fillRef idx="0">
            <a:schemeClr val="accent2"/>
          </a:fillRef>
          <a:effectRef idx="1">
            <a:schemeClr val="accent2"/>
          </a:effectRef>
          <a:fontRef idx="minor">
            <a:schemeClr val="tx1"/>
          </a:fontRef>
        </p:style>
      </p:cxnSp>
      <p:cxnSp>
        <p:nvCxnSpPr>
          <p:cNvPr id="14" name="Straight Connector 13">
            <a:extLst>
              <a:ext uri="{FF2B5EF4-FFF2-40B4-BE49-F238E27FC236}">
                <a16:creationId xmlns:a16="http://schemas.microsoft.com/office/drawing/2014/main" id="{0FB1FEB8-B40C-AA3E-5BBA-AB77F651B831}"/>
              </a:ext>
            </a:extLst>
          </p:cNvPr>
          <p:cNvCxnSpPr/>
          <p:nvPr/>
        </p:nvCxnSpPr>
        <p:spPr bwMode="auto">
          <a:xfrm>
            <a:off x="1124672" y="2834834"/>
            <a:ext cx="2176041" cy="0"/>
          </a:xfrm>
          <a:prstGeom prst="line">
            <a:avLst/>
          </a:prstGeom>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2">
            <a:schemeClr val="accent2"/>
          </a:lnRef>
          <a:fillRef idx="0">
            <a:schemeClr val="accent2"/>
          </a:fillRef>
          <a:effectRef idx="1">
            <a:schemeClr val="accent2"/>
          </a:effectRef>
          <a:fontRef idx="minor">
            <a:schemeClr val="tx1"/>
          </a:fontRef>
        </p:style>
      </p:cxnSp>
      <p:cxnSp>
        <p:nvCxnSpPr>
          <p:cNvPr id="15" name="Straight Connector 14">
            <a:extLst>
              <a:ext uri="{FF2B5EF4-FFF2-40B4-BE49-F238E27FC236}">
                <a16:creationId xmlns:a16="http://schemas.microsoft.com/office/drawing/2014/main" id="{38D7CB02-BE11-2D02-D429-DA36444074EF}"/>
              </a:ext>
            </a:extLst>
          </p:cNvPr>
          <p:cNvCxnSpPr/>
          <p:nvPr/>
        </p:nvCxnSpPr>
        <p:spPr bwMode="auto">
          <a:xfrm>
            <a:off x="1846161" y="4504481"/>
            <a:ext cx="2176041" cy="0"/>
          </a:xfrm>
          <a:prstGeom prst="line">
            <a:avLst/>
          </a:prstGeom>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2">
            <a:schemeClr val="accent2"/>
          </a:lnRef>
          <a:fillRef idx="0">
            <a:schemeClr val="accent2"/>
          </a:fillRef>
          <a:effectRef idx="1">
            <a:schemeClr val="accent2"/>
          </a:effectRef>
          <a:fontRef idx="minor">
            <a:schemeClr val="tx1"/>
          </a:fontRef>
        </p:style>
      </p:cxnSp>
      <p:cxnSp>
        <p:nvCxnSpPr>
          <p:cNvPr id="16" name="Straight Connector 15">
            <a:extLst>
              <a:ext uri="{FF2B5EF4-FFF2-40B4-BE49-F238E27FC236}">
                <a16:creationId xmlns:a16="http://schemas.microsoft.com/office/drawing/2014/main" id="{40CB9342-487B-1DDA-9F25-9FC6486DA41C}"/>
              </a:ext>
            </a:extLst>
          </p:cNvPr>
          <p:cNvCxnSpPr/>
          <p:nvPr/>
        </p:nvCxnSpPr>
        <p:spPr bwMode="auto">
          <a:xfrm>
            <a:off x="1211480" y="5762063"/>
            <a:ext cx="2176041" cy="0"/>
          </a:xfrm>
          <a:prstGeom prst="line">
            <a:avLst/>
          </a:prstGeom>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2">
            <a:schemeClr val="accent2"/>
          </a:lnRef>
          <a:fillRef idx="0">
            <a:schemeClr val="accent2"/>
          </a:fillRef>
          <a:effectRef idx="1">
            <a:schemeClr val="accent2"/>
          </a:effectRef>
          <a:fontRef idx="minor">
            <a:schemeClr val="tx1"/>
          </a:fontRef>
        </p:style>
      </p:cxnSp>
      <p:cxnSp>
        <p:nvCxnSpPr>
          <p:cNvPr id="17" name="Straight Connector 16">
            <a:extLst>
              <a:ext uri="{FF2B5EF4-FFF2-40B4-BE49-F238E27FC236}">
                <a16:creationId xmlns:a16="http://schemas.microsoft.com/office/drawing/2014/main" id="{ACE59C8E-9C4C-7EB2-FBF5-2006ECCE6497}"/>
              </a:ext>
            </a:extLst>
          </p:cNvPr>
          <p:cNvCxnSpPr>
            <a:cxnSpLocks/>
          </p:cNvCxnSpPr>
          <p:nvPr/>
        </p:nvCxnSpPr>
        <p:spPr bwMode="auto">
          <a:xfrm>
            <a:off x="1435261" y="5339788"/>
            <a:ext cx="1952260" cy="0"/>
          </a:xfrm>
          <a:prstGeom prst="line">
            <a:avLst/>
          </a:prstGeom>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2">
            <a:schemeClr val="accent2"/>
          </a:lnRef>
          <a:fillRef idx="0">
            <a:schemeClr val="accent2"/>
          </a:fillRef>
          <a:effectRef idx="1">
            <a:schemeClr val="accent2"/>
          </a:effectRef>
          <a:fontRef idx="minor">
            <a:schemeClr val="tx1"/>
          </a:fontRef>
        </p:style>
      </p:cxnSp>
      <p:cxnSp>
        <p:nvCxnSpPr>
          <p:cNvPr id="18" name="Straight Connector 17">
            <a:extLst>
              <a:ext uri="{FF2B5EF4-FFF2-40B4-BE49-F238E27FC236}">
                <a16:creationId xmlns:a16="http://schemas.microsoft.com/office/drawing/2014/main" id="{7FF3080D-1BE0-3420-2C8F-D6B0AE2C853C}"/>
              </a:ext>
            </a:extLst>
          </p:cNvPr>
          <p:cNvCxnSpPr/>
          <p:nvPr/>
        </p:nvCxnSpPr>
        <p:spPr bwMode="auto">
          <a:xfrm>
            <a:off x="1062940" y="4925028"/>
            <a:ext cx="2176041" cy="0"/>
          </a:xfrm>
          <a:prstGeom prst="line">
            <a:avLst/>
          </a:prstGeom>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2">
            <a:schemeClr val="accent2"/>
          </a:lnRef>
          <a:fillRef idx="0">
            <a:schemeClr val="accent2"/>
          </a:fillRef>
          <a:effectRef idx="1">
            <a:schemeClr val="accent2"/>
          </a:effectRef>
          <a:fontRef idx="minor">
            <a:schemeClr val="tx1"/>
          </a:fontRef>
        </p:style>
      </p:cxnSp>
      <p:sp>
        <p:nvSpPr>
          <p:cNvPr id="19" name="TextBox 18">
            <a:extLst>
              <a:ext uri="{FF2B5EF4-FFF2-40B4-BE49-F238E27FC236}">
                <a16:creationId xmlns:a16="http://schemas.microsoft.com/office/drawing/2014/main" id="{D7818CAD-F30A-6D38-820F-0F8D92E1C4C1}"/>
              </a:ext>
            </a:extLst>
          </p:cNvPr>
          <p:cNvSpPr txBox="1"/>
          <p:nvPr/>
        </p:nvSpPr>
        <p:spPr>
          <a:xfrm>
            <a:off x="582594" y="5925431"/>
            <a:ext cx="2885952" cy="461665"/>
          </a:xfrm>
          <a:prstGeom prst="rect">
            <a:avLst/>
          </a:prstGeom>
          <a:noFill/>
        </p:spPr>
        <p:txBody>
          <a:bodyPr wrap="square" rtlCol="0" anchor="b">
            <a:spAutoFit/>
          </a:bodyPr>
          <a:lstStyle/>
          <a:p>
            <a:pPr algn="ctr"/>
            <a:r>
              <a:rPr lang="en-US" dirty="0">
                <a:solidFill>
                  <a:srgbClr val="4AA241"/>
                </a:solidFill>
                <a:latin typeface="Century Gothic" panose="020B0502020202020204" pitchFamily="34" charset="0"/>
                <a:cs typeface="Arial" panose="020B0604020202020204" pitchFamily="34" charset="0"/>
              </a:rPr>
              <a:t>5` Adapters</a:t>
            </a:r>
          </a:p>
        </p:txBody>
      </p:sp>
      <p:sp>
        <p:nvSpPr>
          <p:cNvPr id="20" name="TextBox 19">
            <a:extLst>
              <a:ext uri="{FF2B5EF4-FFF2-40B4-BE49-F238E27FC236}">
                <a16:creationId xmlns:a16="http://schemas.microsoft.com/office/drawing/2014/main" id="{10E0FCFA-CD12-B0F0-AC82-64712BF02D7A}"/>
              </a:ext>
            </a:extLst>
          </p:cNvPr>
          <p:cNvSpPr txBox="1"/>
          <p:nvPr/>
        </p:nvSpPr>
        <p:spPr>
          <a:xfrm>
            <a:off x="5306028" y="5877002"/>
            <a:ext cx="2885952" cy="461665"/>
          </a:xfrm>
          <a:prstGeom prst="rect">
            <a:avLst/>
          </a:prstGeom>
          <a:noFill/>
        </p:spPr>
        <p:txBody>
          <a:bodyPr wrap="square" rtlCol="0" anchor="b">
            <a:spAutoFit/>
          </a:bodyPr>
          <a:lstStyle/>
          <a:p>
            <a:pPr algn="ctr"/>
            <a:r>
              <a:rPr lang="en-US" dirty="0">
                <a:solidFill>
                  <a:srgbClr val="4AA241"/>
                </a:solidFill>
                <a:latin typeface="Century Gothic" panose="020B0502020202020204" pitchFamily="34" charset="0"/>
                <a:cs typeface="Arial" panose="020B0604020202020204" pitchFamily="34" charset="0"/>
              </a:rPr>
              <a:t>3` Adapters</a:t>
            </a:r>
          </a:p>
        </p:txBody>
      </p:sp>
      <p:sp>
        <p:nvSpPr>
          <p:cNvPr id="25" name="Content Placeholder 2">
            <a:extLst>
              <a:ext uri="{FF2B5EF4-FFF2-40B4-BE49-F238E27FC236}">
                <a16:creationId xmlns:a16="http://schemas.microsoft.com/office/drawing/2014/main" id="{1C5B7A42-45D2-A2F9-8F04-F88B972C9B60}"/>
              </a:ext>
            </a:extLst>
          </p:cNvPr>
          <p:cNvSpPr txBox="1">
            <a:spLocks/>
          </p:cNvSpPr>
          <p:nvPr/>
        </p:nvSpPr>
        <p:spPr bwMode="auto">
          <a:xfrm>
            <a:off x="8604813" y="2245387"/>
            <a:ext cx="3259237" cy="16683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800" b="0" i="0">
                <a:solidFill>
                  <a:schemeClr val="tx1"/>
                </a:solidFill>
                <a:latin typeface="Century Gothic" panose="020B0502020202020204" pitchFamily="34" charset="0"/>
                <a:ea typeface="+mn-ea"/>
                <a:cs typeface="Arial"/>
              </a:defRPr>
            </a:lvl1pPr>
            <a:lvl2pPr marL="742950" indent="-285750" algn="l" rtl="0" eaLnBrk="1" fontAlgn="base" hangingPunct="1">
              <a:spcBef>
                <a:spcPct val="20000"/>
              </a:spcBef>
              <a:spcAft>
                <a:spcPct val="0"/>
              </a:spcAft>
              <a:buChar char="–"/>
              <a:defRPr sz="2400" b="0" i="0">
                <a:solidFill>
                  <a:schemeClr val="tx1"/>
                </a:solidFill>
                <a:latin typeface="Century Gothic" panose="020B0502020202020204" pitchFamily="34" charset="0"/>
                <a:ea typeface="+mn-ea"/>
                <a:cs typeface="Arial"/>
              </a:defRPr>
            </a:lvl2pPr>
            <a:lvl3pPr marL="1143000" indent="-228600" algn="l" rtl="0" eaLnBrk="1" fontAlgn="base" hangingPunct="1">
              <a:spcBef>
                <a:spcPct val="20000"/>
              </a:spcBef>
              <a:spcAft>
                <a:spcPct val="0"/>
              </a:spcAft>
              <a:buChar char="•"/>
              <a:defRPr sz="2000" b="0" i="0">
                <a:solidFill>
                  <a:schemeClr val="tx1"/>
                </a:solidFill>
                <a:latin typeface="Century Gothic" panose="020B0502020202020204" pitchFamily="34" charset="0"/>
                <a:ea typeface="+mn-ea"/>
                <a:cs typeface="Arial"/>
              </a:defRPr>
            </a:lvl3pPr>
            <a:lvl4pPr marL="1600200" indent="-228600" algn="l" rtl="0" eaLnBrk="1" fontAlgn="base" hangingPunct="1">
              <a:spcBef>
                <a:spcPct val="20000"/>
              </a:spcBef>
              <a:spcAft>
                <a:spcPct val="0"/>
              </a:spcAft>
              <a:buChar char="–"/>
              <a:defRPr sz="1800" b="0" i="0">
                <a:solidFill>
                  <a:schemeClr val="tx1"/>
                </a:solidFill>
                <a:latin typeface="Century Gothic" panose="020B0502020202020204" pitchFamily="34" charset="0"/>
                <a:ea typeface="+mn-ea"/>
                <a:cs typeface="Arial"/>
              </a:defRPr>
            </a:lvl4pPr>
            <a:lvl5pPr marL="2057400" indent="-228600" algn="l" rtl="0" eaLnBrk="1" fontAlgn="base" hangingPunct="1">
              <a:spcBef>
                <a:spcPct val="20000"/>
              </a:spcBef>
              <a:spcAft>
                <a:spcPct val="0"/>
              </a:spcAft>
              <a:buChar char="»"/>
              <a:defRPr sz="1800" b="0" i="0">
                <a:solidFill>
                  <a:schemeClr val="tx1"/>
                </a:solidFill>
                <a:latin typeface="Century Gothic" panose="020B0502020202020204" pitchFamily="34" charset="0"/>
                <a:ea typeface="+mn-ea"/>
                <a:cs typeface="Arial"/>
              </a:defRPr>
            </a:lvl5pPr>
            <a:lvl6pPr marL="2514600" indent="-228600" algn="l" rtl="0" eaLnBrk="1" fontAlgn="base" hangingPunct="1">
              <a:spcBef>
                <a:spcPct val="20000"/>
              </a:spcBef>
              <a:spcAft>
                <a:spcPct val="0"/>
              </a:spcAft>
              <a:buChar char="»"/>
              <a:defRPr sz="1800">
                <a:solidFill>
                  <a:schemeClr val="tx1"/>
                </a:solidFill>
                <a:latin typeface="+mn-lt"/>
                <a:ea typeface="+mn-ea"/>
              </a:defRPr>
            </a:lvl6pPr>
            <a:lvl7pPr marL="2971800" indent="-228600" algn="l" rtl="0" eaLnBrk="1" fontAlgn="base" hangingPunct="1">
              <a:spcBef>
                <a:spcPct val="20000"/>
              </a:spcBef>
              <a:spcAft>
                <a:spcPct val="0"/>
              </a:spcAft>
              <a:buChar char="»"/>
              <a:defRPr sz="1800">
                <a:solidFill>
                  <a:schemeClr val="tx1"/>
                </a:solidFill>
                <a:latin typeface="+mn-lt"/>
                <a:ea typeface="+mn-ea"/>
              </a:defRPr>
            </a:lvl7pPr>
            <a:lvl8pPr marL="3429000" indent="-228600" algn="l" rtl="0" eaLnBrk="1" fontAlgn="base" hangingPunct="1">
              <a:spcBef>
                <a:spcPct val="20000"/>
              </a:spcBef>
              <a:spcAft>
                <a:spcPct val="0"/>
              </a:spcAft>
              <a:buChar char="»"/>
              <a:defRPr sz="1800">
                <a:solidFill>
                  <a:schemeClr val="tx1"/>
                </a:solidFill>
                <a:latin typeface="+mn-lt"/>
                <a:ea typeface="+mn-ea"/>
              </a:defRPr>
            </a:lvl8pPr>
            <a:lvl9pPr marL="3886200" indent="-228600" algn="l" rtl="0" eaLnBrk="1" fontAlgn="base" hangingPunct="1">
              <a:spcBef>
                <a:spcPct val="20000"/>
              </a:spcBef>
              <a:spcAft>
                <a:spcPct val="0"/>
              </a:spcAft>
              <a:buChar char="»"/>
              <a:defRPr sz="1800">
                <a:solidFill>
                  <a:schemeClr val="tx1"/>
                </a:solidFill>
                <a:latin typeface="+mn-lt"/>
                <a:ea typeface="+mn-ea"/>
              </a:defRPr>
            </a:lvl9pPr>
          </a:lstStyle>
          <a:p>
            <a:r>
              <a:rPr lang="en-US" sz="1400" kern="0" dirty="0" err="1"/>
              <a:t>MAGeCK</a:t>
            </a:r>
            <a:r>
              <a:rPr lang="en-US" sz="1400" kern="0" dirty="0"/>
              <a:t> automatically detects and trims the known 5` adapters and the stagger sequence prior to them.</a:t>
            </a:r>
          </a:p>
          <a:p>
            <a:endParaRPr lang="en-US" sz="1400" kern="0" dirty="0"/>
          </a:p>
          <a:p>
            <a:r>
              <a:rPr lang="en-US" sz="1400" kern="0" dirty="0"/>
              <a:t>Then it takes first 20bp of  each line as it is the sgRNA sequence while counting the guides.</a:t>
            </a:r>
          </a:p>
          <a:p>
            <a:endParaRPr lang="en-US" sz="1400" kern="0" dirty="0"/>
          </a:p>
        </p:txBody>
      </p:sp>
      <p:pic>
        <p:nvPicPr>
          <p:cNvPr id="29" name="Picture 28">
            <a:extLst>
              <a:ext uri="{FF2B5EF4-FFF2-40B4-BE49-F238E27FC236}">
                <a16:creationId xmlns:a16="http://schemas.microsoft.com/office/drawing/2014/main" id="{CF54A01B-2E9B-01A3-2813-CEAEC5EE3FF1}"/>
              </a:ext>
            </a:extLst>
          </p:cNvPr>
          <p:cNvPicPr>
            <a:picLocks noChangeAspect="1"/>
          </p:cNvPicPr>
          <p:nvPr/>
        </p:nvPicPr>
        <p:blipFill>
          <a:blip r:embed="rId4"/>
          <a:stretch>
            <a:fillRect/>
          </a:stretch>
        </p:blipFill>
        <p:spPr>
          <a:xfrm>
            <a:off x="999279" y="1432068"/>
            <a:ext cx="9699585" cy="368339"/>
          </a:xfrm>
          <a:prstGeom prst="rect">
            <a:avLst/>
          </a:prstGeom>
        </p:spPr>
      </p:pic>
      <p:sp>
        <p:nvSpPr>
          <p:cNvPr id="34" name="Title 1">
            <a:extLst>
              <a:ext uri="{FF2B5EF4-FFF2-40B4-BE49-F238E27FC236}">
                <a16:creationId xmlns:a16="http://schemas.microsoft.com/office/drawing/2014/main" id="{35810338-D15C-DF63-6D16-89A487949DAB}"/>
              </a:ext>
            </a:extLst>
          </p:cNvPr>
          <p:cNvSpPr>
            <a:spLocks noGrp="1"/>
          </p:cNvSpPr>
          <p:nvPr>
            <p:ph type="title"/>
          </p:nvPr>
        </p:nvSpPr>
        <p:spPr>
          <a:xfrm>
            <a:off x="914400" y="0"/>
            <a:ext cx="10363200" cy="1143000"/>
          </a:xfrm>
        </p:spPr>
        <p:txBody>
          <a:bodyPr/>
          <a:lstStyle/>
          <a:p>
            <a:r>
              <a:rPr lang="en-US" dirty="0"/>
              <a:t>Trim the adapters on your sequencing data</a:t>
            </a:r>
          </a:p>
        </p:txBody>
      </p:sp>
    </p:spTree>
    <p:extLst>
      <p:ext uri="{BB962C8B-B14F-4D97-AF65-F5344CB8AC3E}">
        <p14:creationId xmlns:p14="http://schemas.microsoft.com/office/powerpoint/2010/main" val="20429715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45CAA1-2C09-8B89-6959-8F69263B5E87}"/>
              </a:ext>
            </a:extLst>
          </p:cNvPr>
          <p:cNvPicPr>
            <a:picLocks noChangeAspect="1"/>
          </p:cNvPicPr>
          <p:nvPr/>
        </p:nvPicPr>
        <p:blipFill>
          <a:blip r:embed="rId2"/>
          <a:stretch>
            <a:fillRect/>
          </a:stretch>
        </p:blipFill>
        <p:spPr>
          <a:xfrm>
            <a:off x="914399" y="1743894"/>
            <a:ext cx="10965625" cy="4147620"/>
          </a:xfrm>
          <a:prstGeom prst="rect">
            <a:avLst/>
          </a:prstGeom>
        </p:spPr>
      </p:pic>
      <p:pic>
        <p:nvPicPr>
          <p:cNvPr id="23" name="Picture 22">
            <a:extLst>
              <a:ext uri="{FF2B5EF4-FFF2-40B4-BE49-F238E27FC236}">
                <a16:creationId xmlns:a16="http://schemas.microsoft.com/office/drawing/2014/main" id="{9AA23A14-E1A7-EA84-CA7F-43F86848FF5F}"/>
              </a:ext>
            </a:extLst>
          </p:cNvPr>
          <p:cNvPicPr>
            <a:picLocks noChangeAspect="1"/>
          </p:cNvPicPr>
          <p:nvPr/>
        </p:nvPicPr>
        <p:blipFill>
          <a:blip r:embed="rId3"/>
          <a:stretch>
            <a:fillRect/>
          </a:stretch>
        </p:blipFill>
        <p:spPr>
          <a:xfrm>
            <a:off x="914400" y="1006364"/>
            <a:ext cx="10965624" cy="915391"/>
          </a:xfrm>
          <a:prstGeom prst="rect">
            <a:avLst/>
          </a:prstGeom>
        </p:spPr>
      </p:pic>
      <p:sp>
        <p:nvSpPr>
          <p:cNvPr id="24" name="Title 1">
            <a:extLst>
              <a:ext uri="{FF2B5EF4-FFF2-40B4-BE49-F238E27FC236}">
                <a16:creationId xmlns:a16="http://schemas.microsoft.com/office/drawing/2014/main" id="{4DC82001-B522-878C-D617-01EF3FCAC9C7}"/>
              </a:ext>
            </a:extLst>
          </p:cNvPr>
          <p:cNvSpPr txBox="1">
            <a:spLocks/>
          </p:cNvSpPr>
          <p:nvPr/>
        </p:nvSpPr>
        <p:spPr bwMode="auto">
          <a:xfrm>
            <a:off x="1912717" y="-3919"/>
            <a:ext cx="7689447" cy="9704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2400" b="1" i="0">
                <a:solidFill>
                  <a:srgbClr val="1E72B3"/>
                </a:solidFill>
                <a:latin typeface="Century Gothic" panose="020B0502020202020204" pitchFamily="34" charset="0"/>
                <a:ea typeface="+mj-ea"/>
                <a:cs typeface="Arial"/>
              </a:defRPr>
            </a:lvl1pPr>
            <a:lvl2pPr algn="ctr" rtl="0" eaLnBrk="1" fontAlgn="base" hangingPunct="1">
              <a:spcBef>
                <a:spcPct val="0"/>
              </a:spcBef>
              <a:spcAft>
                <a:spcPct val="0"/>
              </a:spcAft>
              <a:defRPr sz="2400" b="1">
                <a:solidFill>
                  <a:schemeClr val="tx2"/>
                </a:solidFill>
                <a:latin typeface="Verdana" charset="0"/>
                <a:ea typeface="ＭＳ Ｐゴシック" charset="0"/>
                <a:cs typeface="ＭＳ Ｐゴシック" charset="0"/>
              </a:defRPr>
            </a:lvl2pPr>
            <a:lvl3pPr algn="ctr" rtl="0" eaLnBrk="1" fontAlgn="base" hangingPunct="1">
              <a:spcBef>
                <a:spcPct val="0"/>
              </a:spcBef>
              <a:spcAft>
                <a:spcPct val="0"/>
              </a:spcAft>
              <a:defRPr sz="2400" b="1">
                <a:solidFill>
                  <a:schemeClr val="tx2"/>
                </a:solidFill>
                <a:latin typeface="Verdana" charset="0"/>
                <a:ea typeface="ＭＳ Ｐゴシック" charset="0"/>
                <a:cs typeface="ＭＳ Ｐゴシック" charset="0"/>
              </a:defRPr>
            </a:lvl3pPr>
            <a:lvl4pPr algn="ctr" rtl="0" eaLnBrk="1" fontAlgn="base" hangingPunct="1">
              <a:spcBef>
                <a:spcPct val="0"/>
              </a:spcBef>
              <a:spcAft>
                <a:spcPct val="0"/>
              </a:spcAft>
              <a:defRPr sz="2400" b="1">
                <a:solidFill>
                  <a:schemeClr val="tx2"/>
                </a:solidFill>
                <a:latin typeface="Verdana" charset="0"/>
                <a:ea typeface="ＭＳ Ｐゴシック" charset="0"/>
                <a:cs typeface="ＭＳ Ｐゴシック" charset="0"/>
              </a:defRPr>
            </a:lvl4pPr>
            <a:lvl5pPr algn="ctr" rtl="0" eaLnBrk="1" fontAlgn="base" hangingPunct="1">
              <a:spcBef>
                <a:spcPct val="0"/>
              </a:spcBef>
              <a:spcAft>
                <a:spcPct val="0"/>
              </a:spcAft>
              <a:defRPr sz="2400" b="1">
                <a:solidFill>
                  <a:schemeClr val="tx2"/>
                </a:solidFill>
                <a:latin typeface="Verdana" charset="0"/>
                <a:ea typeface="ＭＳ Ｐゴシック" charset="0"/>
                <a:cs typeface="ＭＳ Ｐゴシック" charset="0"/>
              </a:defRPr>
            </a:lvl5pPr>
            <a:lvl6pPr marL="457200" algn="ctr" rtl="0" eaLnBrk="1" fontAlgn="base" hangingPunct="1">
              <a:spcBef>
                <a:spcPct val="0"/>
              </a:spcBef>
              <a:spcAft>
                <a:spcPct val="0"/>
              </a:spcAft>
              <a:defRPr sz="2400" b="1">
                <a:solidFill>
                  <a:schemeClr val="tx2"/>
                </a:solidFill>
                <a:latin typeface="Verdana" charset="0"/>
                <a:ea typeface="ＭＳ Ｐゴシック" charset="0"/>
              </a:defRPr>
            </a:lvl6pPr>
            <a:lvl7pPr marL="914400" algn="ctr" rtl="0" eaLnBrk="1" fontAlgn="base" hangingPunct="1">
              <a:spcBef>
                <a:spcPct val="0"/>
              </a:spcBef>
              <a:spcAft>
                <a:spcPct val="0"/>
              </a:spcAft>
              <a:defRPr sz="2400" b="1">
                <a:solidFill>
                  <a:schemeClr val="tx2"/>
                </a:solidFill>
                <a:latin typeface="Verdana" charset="0"/>
                <a:ea typeface="ＭＳ Ｐゴシック" charset="0"/>
              </a:defRPr>
            </a:lvl7pPr>
            <a:lvl8pPr marL="1371600" algn="ctr" rtl="0" eaLnBrk="1" fontAlgn="base" hangingPunct="1">
              <a:spcBef>
                <a:spcPct val="0"/>
              </a:spcBef>
              <a:spcAft>
                <a:spcPct val="0"/>
              </a:spcAft>
              <a:defRPr sz="2400" b="1">
                <a:solidFill>
                  <a:schemeClr val="tx2"/>
                </a:solidFill>
                <a:latin typeface="Verdana" charset="0"/>
                <a:ea typeface="ＭＳ Ｐゴシック" charset="0"/>
              </a:defRPr>
            </a:lvl8pPr>
            <a:lvl9pPr marL="1828800" algn="ctr" rtl="0" eaLnBrk="1" fontAlgn="base" hangingPunct="1">
              <a:spcBef>
                <a:spcPct val="0"/>
              </a:spcBef>
              <a:spcAft>
                <a:spcPct val="0"/>
              </a:spcAft>
              <a:defRPr sz="2400" b="1">
                <a:solidFill>
                  <a:schemeClr val="tx2"/>
                </a:solidFill>
                <a:latin typeface="Verdana" charset="0"/>
                <a:ea typeface="ＭＳ Ｐゴシック" charset="0"/>
              </a:defRPr>
            </a:lvl9pPr>
          </a:lstStyle>
          <a:p>
            <a:r>
              <a:rPr lang="en-US" kern="0" dirty="0" err="1"/>
              <a:t>MAGeCK</a:t>
            </a:r>
            <a:r>
              <a:rPr lang="en-US" kern="0" dirty="0"/>
              <a:t> automatically detects and trims the known adapters</a:t>
            </a:r>
          </a:p>
        </p:txBody>
      </p:sp>
    </p:spTree>
    <p:extLst>
      <p:ext uri="{BB962C8B-B14F-4D97-AF65-F5344CB8AC3E}">
        <p14:creationId xmlns:p14="http://schemas.microsoft.com/office/powerpoint/2010/main" val="14558935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0C811-7F56-6650-2655-96065401D4E2}"/>
              </a:ext>
            </a:extLst>
          </p:cNvPr>
          <p:cNvSpPr>
            <a:spLocks noGrp="1"/>
          </p:cNvSpPr>
          <p:nvPr>
            <p:ph type="title"/>
          </p:nvPr>
        </p:nvSpPr>
        <p:spPr/>
        <p:txBody>
          <a:bodyPr/>
          <a:lstStyle/>
          <a:p>
            <a:r>
              <a:rPr lang="en-US" dirty="0" err="1"/>
              <a:t>MAGeCK</a:t>
            </a:r>
            <a:r>
              <a:rPr lang="en-US" dirty="0"/>
              <a:t> - Adapter Trimming</a:t>
            </a:r>
          </a:p>
        </p:txBody>
      </p:sp>
      <p:pic>
        <p:nvPicPr>
          <p:cNvPr id="5" name="Picture 4" descr="A graph of a line&#10;&#10;Description automatically generated with medium confidence">
            <a:extLst>
              <a:ext uri="{FF2B5EF4-FFF2-40B4-BE49-F238E27FC236}">
                <a16:creationId xmlns:a16="http://schemas.microsoft.com/office/drawing/2014/main" id="{73277F03-4364-CBB7-F704-AA0A3B7F8B96}"/>
              </a:ext>
            </a:extLst>
          </p:cNvPr>
          <p:cNvPicPr>
            <a:picLocks noChangeAspect="1"/>
          </p:cNvPicPr>
          <p:nvPr/>
        </p:nvPicPr>
        <p:blipFill>
          <a:blip r:embed="rId3"/>
          <a:stretch>
            <a:fillRect/>
          </a:stretch>
        </p:blipFill>
        <p:spPr>
          <a:xfrm>
            <a:off x="5683169" y="2002100"/>
            <a:ext cx="4905737" cy="3270491"/>
          </a:xfrm>
          <a:prstGeom prst="rect">
            <a:avLst/>
          </a:prstGeom>
        </p:spPr>
      </p:pic>
      <p:sp>
        <p:nvSpPr>
          <p:cNvPr id="7" name="Content Placeholder 6">
            <a:extLst>
              <a:ext uri="{FF2B5EF4-FFF2-40B4-BE49-F238E27FC236}">
                <a16:creationId xmlns:a16="http://schemas.microsoft.com/office/drawing/2014/main" id="{0899C0FC-9F8F-01B3-47C2-72D1EA8B51E8}"/>
              </a:ext>
            </a:extLst>
          </p:cNvPr>
          <p:cNvSpPr>
            <a:spLocks noGrp="1"/>
          </p:cNvSpPr>
          <p:nvPr>
            <p:ph idx="1"/>
          </p:nvPr>
        </p:nvSpPr>
        <p:spPr>
          <a:xfrm>
            <a:off x="914400" y="2443779"/>
            <a:ext cx="4768769" cy="1966175"/>
          </a:xfrm>
        </p:spPr>
        <p:txBody>
          <a:bodyPr/>
          <a:lstStyle/>
          <a:p>
            <a:r>
              <a:rPr lang="en-US" sz="2000" kern="0" dirty="0"/>
              <a:t>If </a:t>
            </a:r>
            <a:r>
              <a:rPr lang="en-US" sz="2000" kern="0" dirty="0" err="1"/>
              <a:t>MAGeCK</a:t>
            </a:r>
            <a:r>
              <a:rPr lang="en-US" sz="2000" kern="0" dirty="0"/>
              <a:t> cannot automatically detect the adapter sequence, you can trim 5` sequence for example ‘</a:t>
            </a:r>
            <a:r>
              <a:rPr lang="en-AU" dirty="0">
                <a:effectLst/>
              </a:rPr>
              <a:t>AACCGGTT</a:t>
            </a:r>
            <a:r>
              <a:rPr lang="en-US" sz="2000" kern="0" dirty="0"/>
              <a:t>’ using </a:t>
            </a:r>
            <a:r>
              <a:rPr lang="en-US" sz="2000" kern="0" dirty="0" err="1">
                <a:solidFill>
                  <a:schemeClr val="tx2"/>
                </a:solidFill>
              </a:rPr>
              <a:t>cutadapt</a:t>
            </a:r>
            <a:r>
              <a:rPr lang="en-US" dirty="0">
                <a:solidFill>
                  <a:srgbClr val="1E72B3"/>
                </a:solidFill>
              </a:rPr>
              <a:t> </a:t>
            </a:r>
            <a:r>
              <a:rPr lang="en-US" dirty="0">
                <a:solidFill>
                  <a:schemeClr val="tx2"/>
                </a:solidFill>
              </a:rPr>
              <a:t>as follows:</a:t>
            </a:r>
            <a:endParaRPr lang="en-US" sz="2000" kern="0" dirty="0">
              <a:solidFill>
                <a:schemeClr val="tx2"/>
              </a:solidFill>
            </a:endParaRPr>
          </a:p>
        </p:txBody>
      </p:sp>
      <p:sp>
        <p:nvSpPr>
          <p:cNvPr id="9" name="TextBox 8">
            <a:extLst>
              <a:ext uri="{FF2B5EF4-FFF2-40B4-BE49-F238E27FC236}">
                <a16:creationId xmlns:a16="http://schemas.microsoft.com/office/drawing/2014/main" id="{8D54C22B-5566-65A2-4DDD-DFB85275B048}"/>
              </a:ext>
            </a:extLst>
          </p:cNvPr>
          <p:cNvSpPr txBox="1"/>
          <p:nvPr/>
        </p:nvSpPr>
        <p:spPr>
          <a:xfrm>
            <a:off x="1186405" y="5832121"/>
            <a:ext cx="10091195" cy="400110"/>
          </a:xfrm>
          <a:prstGeom prst="rect">
            <a:avLst/>
          </a:prstGeom>
          <a:noFill/>
        </p:spPr>
        <p:txBody>
          <a:bodyPr wrap="square">
            <a:spAutoFit/>
          </a:bodyPr>
          <a:lstStyle/>
          <a:p>
            <a:r>
              <a:rPr lang="en-US" sz="2000" kern="0" dirty="0" err="1">
                <a:solidFill>
                  <a:srgbClr val="1E72B3"/>
                </a:solidFill>
                <a:latin typeface="Century Gothic" panose="020B0502020202020204" pitchFamily="34" charset="0"/>
              </a:rPr>
              <a:t>cutadapt</a:t>
            </a:r>
            <a:r>
              <a:rPr lang="en-AU" sz="2000" dirty="0">
                <a:latin typeface="Century Gothic" panose="020B0502020202020204" pitchFamily="34" charset="0"/>
              </a:rPr>
              <a:t> </a:t>
            </a:r>
            <a:r>
              <a:rPr lang="en-AU" sz="2000" dirty="0">
                <a:solidFill>
                  <a:srgbClr val="D66B2C"/>
                </a:solidFill>
                <a:effectLst/>
                <a:latin typeface="Century Gothic" panose="020B0502020202020204" pitchFamily="34" charset="0"/>
              </a:rPr>
              <a:t>-</a:t>
            </a:r>
            <a:r>
              <a:rPr lang="en-AU" sz="2000" dirty="0">
                <a:solidFill>
                  <a:srgbClr val="D66B2C"/>
                </a:solidFill>
                <a:latin typeface="Century Gothic" panose="020B0502020202020204" pitchFamily="34" charset="0"/>
              </a:rPr>
              <a:t>g </a:t>
            </a:r>
            <a:r>
              <a:rPr lang="en-AU" sz="2000" dirty="0">
                <a:effectLst/>
                <a:latin typeface="Century Gothic" panose="020B0502020202020204" pitchFamily="34" charset="0"/>
              </a:rPr>
              <a:t>AACCGGTT</a:t>
            </a:r>
            <a:r>
              <a:rPr lang="en-AU" sz="2000" dirty="0">
                <a:latin typeface="Century Gothic" panose="020B0502020202020204" pitchFamily="34" charset="0"/>
              </a:rPr>
              <a:t> </a:t>
            </a:r>
            <a:r>
              <a:rPr lang="en-AU" sz="2000" dirty="0">
                <a:solidFill>
                  <a:srgbClr val="D66B2C"/>
                </a:solidFill>
                <a:effectLst/>
                <a:latin typeface="Century Gothic" panose="020B0502020202020204" pitchFamily="34" charset="0"/>
              </a:rPr>
              <a:t>-o</a:t>
            </a:r>
            <a:r>
              <a:rPr lang="en-AU" sz="2000" dirty="0">
                <a:latin typeface="Century Gothic" panose="020B0502020202020204" pitchFamily="34" charset="0"/>
              </a:rPr>
              <a:t> </a:t>
            </a:r>
            <a:r>
              <a:rPr lang="en-AU" sz="2000" dirty="0" err="1">
                <a:latin typeface="Century Gothic" panose="020B0502020202020204" pitchFamily="34" charset="0"/>
              </a:rPr>
              <a:t>input_trimmed</a:t>
            </a:r>
            <a:r>
              <a:rPr lang="en-AU" sz="2000" dirty="0" err="1">
                <a:solidFill>
                  <a:srgbClr val="666666"/>
                </a:solidFill>
                <a:effectLst/>
                <a:latin typeface="Century Gothic" panose="020B0502020202020204" pitchFamily="34" charset="0"/>
              </a:rPr>
              <a:t>.</a:t>
            </a:r>
            <a:r>
              <a:rPr lang="en-AU" sz="2000" dirty="0" err="1">
                <a:effectLst/>
                <a:latin typeface="Century Gothic" panose="020B0502020202020204" pitchFamily="34" charset="0"/>
              </a:rPr>
              <a:t>fastq</a:t>
            </a:r>
            <a:r>
              <a:rPr lang="en-AU" sz="2000" dirty="0" err="1">
                <a:solidFill>
                  <a:srgbClr val="666666"/>
                </a:solidFill>
                <a:effectLst/>
                <a:latin typeface="Century Gothic" panose="020B0502020202020204" pitchFamily="34" charset="0"/>
              </a:rPr>
              <a:t>.</a:t>
            </a:r>
            <a:r>
              <a:rPr lang="en-AU" sz="2000" dirty="0" err="1">
                <a:effectLst/>
                <a:latin typeface="Century Gothic" panose="020B0502020202020204" pitchFamily="34" charset="0"/>
              </a:rPr>
              <a:t>gz</a:t>
            </a:r>
            <a:r>
              <a:rPr lang="en-AU" sz="2000" dirty="0">
                <a:effectLst/>
                <a:latin typeface="Century Gothic" panose="020B0502020202020204" pitchFamily="34" charset="0"/>
              </a:rPr>
              <a:t> </a:t>
            </a:r>
            <a:r>
              <a:rPr lang="en-AU" sz="2000" dirty="0" err="1">
                <a:solidFill>
                  <a:schemeClr val="tx2"/>
                </a:solidFill>
                <a:effectLst/>
                <a:latin typeface="Century Gothic" panose="020B0502020202020204" pitchFamily="34" charset="0"/>
              </a:rPr>
              <a:t>input</a:t>
            </a:r>
            <a:r>
              <a:rPr lang="en-AU" sz="2000" dirty="0" err="1">
                <a:solidFill>
                  <a:srgbClr val="666666"/>
                </a:solidFill>
                <a:effectLst/>
                <a:latin typeface="Century Gothic" panose="020B0502020202020204" pitchFamily="34" charset="0"/>
              </a:rPr>
              <a:t>.</a:t>
            </a:r>
            <a:r>
              <a:rPr lang="en-AU" sz="2000" dirty="0" err="1">
                <a:effectLst/>
                <a:latin typeface="Century Gothic" panose="020B0502020202020204" pitchFamily="34" charset="0"/>
              </a:rPr>
              <a:t>fastq</a:t>
            </a:r>
            <a:r>
              <a:rPr lang="en-AU" sz="2000" dirty="0" err="1">
                <a:solidFill>
                  <a:srgbClr val="666666"/>
                </a:solidFill>
                <a:effectLst/>
                <a:latin typeface="Century Gothic" panose="020B0502020202020204" pitchFamily="34" charset="0"/>
              </a:rPr>
              <a:t>.</a:t>
            </a:r>
            <a:r>
              <a:rPr lang="en-AU" sz="2000" dirty="0" err="1">
                <a:effectLst/>
                <a:latin typeface="Century Gothic" panose="020B0502020202020204" pitchFamily="34" charset="0"/>
              </a:rPr>
              <a:t>gz</a:t>
            </a:r>
            <a:endParaRPr lang="en-US" sz="2000" dirty="0">
              <a:latin typeface="Century Gothic" panose="020B0502020202020204" pitchFamily="34" charset="0"/>
            </a:endParaRPr>
          </a:p>
        </p:txBody>
      </p:sp>
    </p:spTree>
    <p:extLst>
      <p:ext uri="{BB962C8B-B14F-4D97-AF65-F5344CB8AC3E}">
        <p14:creationId xmlns:p14="http://schemas.microsoft.com/office/powerpoint/2010/main" val="15284020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19C43-FFED-FD00-7823-6BB5D79C8FA7}"/>
              </a:ext>
            </a:extLst>
          </p:cNvPr>
          <p:cNvSpPr>
            <a:spLocks noGrp="1"/>
          </p:cNvSpPr>
          <p:nvPr>
            <p:ph type="title"/>
          </p:nvPr>
        </p:nvSpPr>
        <p:spPr/>
        <p:txBody>
          <a:bodyPr/>
          <a:lstStyle/>
          <a:p>
            <a:r>
              <a:rPr lang="en-US" dirty="0" err="1"/>
              <a:t>MAGeCK</a:t>
            </a:r>
            <a:r>
              <a:rPr lang="en-US" dirty="0"/>
              <a:t> count</a:t>
            </a:r>
          </a:p>
        </p:txBody>
      </p:sp>
      <p:sp>
        <p:nvSpPr>
          <p:cNvPr id="3" name="Content Placeholder 2">
            <a:extLst>
              <a:ext uri="{FF2B5EF4-FFF2-40B4-BE49-F238E27FC236}">
                <a16:creationId xmlns:a16="http://schemas.microsoft.com/office/drawing/2014/main" id="{4F941AF2-CA84-7469-8CE5-E42D96844432}"/>
              </a:ext>
            </a:extLst>
          </p:cNvPr>
          <p:cNvSpPr>
            <a:spLocks noGrp="1"/>
          </p:cNvSpPr>
          <p:nvPr>
            <p:ph idx="1"/>
          </p:nvPr>
        </p:nvSpPr>
        <p:spPr>
          <a:xfrm>
            <a:off x="914399" y="1946068"/>
            <a:ext cx="10683433" cy="4107492"/>
          </a:xfrm>
        </p:spPr>
        <p:txBody>
          <a:bodyPr/>
          <a:lstStyle/>
          <a:p>
            <a:pPr marL="0" indent="0">
              <a:buNone/>
            </a:pPr>
            <a:r>
              <a:rPr lang="en-US" b="1" dirty="0"/>
              <a:t>1. There is no replicate</a:t>
            </a:r>
          </a:p>
          <a:p>
            <a:pPr marL="0" indent="0">
              <a:buNone/>
            </a:pPr>
            <a:r>
              <a:rPr lang="en-US" dirty="0" err="1">
                <a:solidFill>
                  <a:schemeClr val="accent1"/>
                </a:solidFill>
                <a:latin typeface="Calibri" panose="020F0502020204030204" pitchFamily="34" charset="0"/>
                <a:cs typeface="Calibri" panose="020F0502020204030204" pitchFamily="34" charset="0"/>
              </a:rPr>
              <a:t>mageck</a:t>
            </a:r>
            <a:r>
              <a:rPr lang="en-US" dirty="0">
                <a:latin typeface="Calibri" panose="020F0502020204030204" pitchFamily="34" charset="0"/>
                <a:cs typeface="Calibri" panose="020F0502020204030204" pitchFamily="34" charset="0"/>
              </a:rPr>
              <a:t> count </a:t>
            </a:r>
            <a:r>
              <a:rPr lang="en-US" dirty="0">
                <a:solidFill>
                  <a:srgbClr val="D66B2C"/>
                </a:solidFill>
                <a:latin typeface="Calibri" panose="020F0502020204030204" pitchFamily="34" charset="0"/>
                <a:cs typeface="Calibri" panose="020F0502020204030204" pitchFamily="34" charset="0"/>
              </a:rPr>
              <a:t>--list-seq </a:t>
            </a:r>
            <a:r>
              <a:rPr lang="en-US" dirty="0" err="1">
                <a:latin typeface="Calibri" panose="020F0502020204030204" pitchFamily="34" charset="0"/>
                <a:cs typeface="Calibri" panose="020F0502020204030204" pitchFamily="34" charset="0"/>
              </a:rPr>
              <a:t>sgRNA_library.txt</a:t>
            </a:r>
            <a:r>
              <a:rPr lang="en-US" dirty="0">
                <a:latin typeface="Calibri" panose="020F0502020204030204" pitchFamily="34" charset="0"/>
                <a:cs typeface="Calibri" panose="020F0502020204030204" pitchFamily="34" charset="0"/>
              </a:rPr>
              <a:t> </a:t>
            </a:r>
            <a:r>
              <a:rPr lang="en-US" dirty="0">
                <a:solidFill>
                  <a:srgbClr val="D66B2C"/>
                </a:solidFill>
                <a:latin typeface="Calibri" panose="020F0502020204030204" pitchFamily="34" charset="0"/>
                <a:cs typeface="Calibri" panose="020F0502020204030204" pitchFamily="34" charset="0"/>
              </a:rPr>
              <a:t>--sample-label</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Treatment,Control</a:t>
            </a:r>
            <a:r>
              <a:rPr lang="en-US" dirty="0">
                <a:latin typeface="Calibri" panose="020F0502020204030204" pitchFamily="34" charset="0"/>
                <a:cs typeface="Calibri" panose="020F0502020204030204" pitchFamily="34" charset="0"/>
              </a:rPr>
              <a:t> </a:t>
            </a:r>
            <a:r>
              <a:rPr lang="en-US" dirty="0">
                <a:solidFill>
                  <a:srgbClr val="D66B2C"/>
                </a:solidFill>
                <a:latin typeface="Calibri" panose="020F0502020204030204" pitchFamily="34" charset="0"/>
                <a:cs typeface="Calibri" panose="020F0502020204030204" pitchFamily="34" charset="0"/>
              </a:rPr>
              <a:t>--fastq </a:t>
            </a:r>
            <a:r>
              <a:rPr lang="en-US" dirty="0" err="1">
                <a:latin typeface="Calibri" panose="020F0502020204030204" pitchFamily="34" charset="0"/>
                <a:cs typeface="Calibri" panose="020F0502020204030204" pitchFamily="34" charset="0"/>
              </a:rPr>
              <a:t>Treatment.fastq</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Control.fastq</a:t>
            </a:r>
            <a:r>
              <a:rPr lang="en-US" dirty="0">
                <a:latin typeface="Calibri" panose="020F0502020204030204" pitchFamily="34" charset="0"/>
                <a:cs typeface="Calibri" panose="020F0502020204030204" pitchFamily="34" charset="0"/>
              </a:rPr>
              <a:t> </a:t>
            </a:r>
            <a:r>
              <a:rPr lang="en-US" dirty="0">
                <a:solidFill>
                  <a:srgbClr val="D66B2C"/>
                </a:solidFill>
                <a:latin typeface="Calibri" panose="020F0502020204030204" pitchFamily="34" charset="0"/>
                <a:cs typeface="Calibri" panose="020F0502020204030204" pitchFamily="34" charset="0"/>
              </a:rPr>
              <a:t>--output-prefix </a:t>
            </a:r>
            <a:r>
              <a:rPr lang="en-US" dirty="0" err="1">
                <a:latin typeface="Calibri" panose="020F0502020204030204" pitchFamily="34" charset="0"/>
                <a:cs typeface="Calibri" panose="020F0502020204030204" pitchFamily="34" charset="0"/>
              </a:rPr>
              <a:t>crispr_experiment</a:t>
            </a:r>
            <a:endParaRPr lang="en-US" dirty="0">
              <a:latin typeface="Calibri" panose="020F0502020204030204" pitchFamily="34" charset="0"/>
              <a:cs typeface="Calibri" panose="020F0502020204030204" pitchFamily="34" charset="0"/>
            </a:endParaRPr>
          </a:p>
          <a:p>
            <a:pPr marL="0" indent="0">
              <a:buNone/>
            </a:pPr>
            <a:endParaRPr lang="en-US" dirty="0"/>
          </a:p>
          <a:p>
            <a:pPr marL="0" indent="0">
              <a:buNone/>
            </a:pPr>
            <a:r>
              <a:rPr lang="en-US" b="1" dirty="0"/>
              <a:t>2. There are biological replicates</a:t>
            </a:r>
          </a:p>
          <a:p>
            <a:pPr marL="0" indent="0">
              <a:buNone/>
            </a:pPr>
            <a:r>
              <a:rPr lang="en-US" dirty="0" err="1">
                <a:solidFill>
                  <a:schemeClr val="accent1"/>
                </a:solidFill>
                <a:latin typeface="Calibri" panose="020F0502020204030204" pitchFamily="34" charset="0"/>
                <a:cs typeface="Calibri" panose="020F0502020204030204" pitchFamily="34" charset="0"/>
              </a:rPr>
              <a:t>mageck</a:t>
            </a:r>
            <a:r>
              <a:rPr lang="en-US" dirty="0">
                <a:latin typeface="Calibri" panose="020F0502020204030204" pitchFamily="34" charset="0"/>
                <a:cs typeface="Calibri" panose="020F0502020204030204" pitchFamily="34" charset="0"/>
              </a:rPr>
              <a:t> count </a:t>
            </a:r>
            <a:r>
              <a:rPr lang="en-US" dirty="0">
                <a:solidFill>
                  <a:srgbClr val="D66B2C"/>
                </a:solidFill>
                <a:latin typeface="Calibri" panose="020F0502020204030204" pitchFamily="34" charset="0"/>
                <a:cs typeface="Calibri" panose="020F0502020204030204" pitchFamily="34" charset="0"/>
              </a:rPr>
              <a:t>--list-seq </a:t>
            </a:r>
            <a:r>
              <a:rPr lang="en-US" dirty="0" err="1">
                <a:latin typeface="Calibri" panose="020F0502020204030204" pitchFamily="34" charset="0"/>
                <a:cs typeface="Calibri" panose="020F0502020204030204" pitchFamily="34" charset="0"/>
              </a:rPr>
              <a:t>sgRNA_library.txt</a:t>
            </a:r>
            <a:r>
              <a:rPr lang="en-US" dirty="0">
                <a:latin typeface="Calibri" panose="020F0502020204030204" pitchFamily="34" charset="0"/>
                <a:cs typeface="Calibri" panose="020F0502020204030204" pitchFamily="34" charset="0"/>
              </a:rPr>
              <a:t> </a:t>
            </a:r>
            <a:r>
              <a:rPr lang="en-US" dirty="0">
                <a:solidFill>
                  <a:srgbClr val="D66B2C"/>
                </a:solidFill>
                <a:latin typeface="Calibri" panose="020F0502020204030204" pitchFamily="34" charset="0"/>
                <a:cs typeface="Calibri" panose="020F0502020204030204" pitchFamily="34" charset="0"/>
              </a:rPr>
              <a:t>--sample-label</a:t>
            </a:r>
            <a:r>
              <a:rPr lang="en-US" dirty="0">
                <a:latin typeface="Calibri" panose="020F0502020204030204" pitchFamily="34" charset="0"/>
                <a:cs typeface="Calibri" panose="020F0502020204030204" pitchFamily="34" charset="0"/>
              </a:rPr>
              <a:t> Treatment_biorep1,Treatment_biorep2,Control_biorep1,Control_biorep2 </a:t>
            </a:r>
            <a:r>
              <a:rPr lang="en-US" dirty="0">
                <a:solidFill>
                  <a:srgbClr val="D66B2C"/>
                </a:solidFill>
                <a:latin typeface="Calibri" panose="020F0502020204030204" pitchFamily="34" charset="0"/>
                <a:cs typeface="Calibri" panose="020F0502020204030204" pitchFamily="34" charset="0"/>
              </a:rPr>
              <a:t>--fastq </a:t>
            </a:r>
            <a:r>
              <a:rPr lang="en-US" dirty="0" err="1">
                <a:latin typeface="Calibri" panose="020F0502020204030204" pitchFamily="34" charset="0"/>
                <a:cs typeface="Calibri" panose="020F0502020204030204" pitchFamily="34" charset="0"/>
              </a:rPr>
              <a:t>Treatment.fastq</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Control.fastq</a:t>
            </a:r>
            <a:r>
              <a:rPr lang="en-US" dirty="0">
                <a:latin typeface="Calibri" panose="020F0502020204030204" pitchFamily="34" charset="0"/>
                <a:cs typeface="Calibri" panose="020F0502020204030204" pitchFamily="34" charset="0"/>
              </a:rPr>
              <a:t> </a:t>
            </a:r>
            <a:r>
              <a:rPr lang="en-US" dirty="0">
                <a:solidFill>
                  <a:srgbClr val="D66B2C"/>
                </a:solidFill>
                <a:latin typeface="Calibri" panose="020F0502020204030204" pitchFamily="34" charset="0"/>
                <a:cs typeface="Calibri" panose="020F0502020204030204" pitchFamily="34" charset="0"/>
              </a:rPr>
              <a:t>--output-prefix </a:t>
            </a:r>
            <a:r>
              <a:rPr lang="en-US" dirty="0" err="1">
                <a:latin typeface="Calibri" panose="020F0502020204030204" pitchFamily="34" charset="0"/>
                <a:cs typeface="Calibri" panose="020F0502020204030204" pitchFamily="34" charset="0"/>
              </a:rPr>
              <a:t>crispr_experiment</a:t>
            </a:r>
            <a:r>
              <a:rPr lang="en-US" dirty="0">
                <a:latin typeface="Calibri" panose="020F0502020204030204" pitchFamily="34" charset="0"/>
                <a:cs typeface="Calibri" panose="020F0502020204030204" pitchFamily="34" charset="0"/>
              </a:rPr>
              <a:t>-with-</a:t>
            </a:r>
            <a:r>
              <a:rPr lang="en-US" dirty="0" err="1">
                <a:latin typeface="Calibri" panose="020F0502020204030204" pitchFamily="34" charset="0"/>
                <a:cs typeface="Calibri" panose="020F0502020204030204" pitchFamily="34" charset="0"/>
              </a:rPr>
              <a:t>biorep</a:t>
            </a:r>
            <a:endParaRPr lang="en-US" dirty="0">
              <a:latin typeface="Calibri" panose="020F0502020204030204" pitchFamily="34" charset="0"/>
              <a:cs typeface="Calibri" panose="020F0502020204030204" pitchFamily="34" charset="0"/>
            </a:endParaRPr>
          </a:p>
          <a:p>
            <a:pPr marL="0" indent="0">
              <a:buNone/>
            </a:pPr>
            <a:endParaRPr lang="en-US" dirty="0"/>
          </a:p>
          <a:p>
            <a:pPr marL="0" indent="0">
              <a:buNone/>
            </a:pPr>
            <a:r>
              <a:rPr lang="en-US" b="1" dirty="0"/>
              <a:t>3. There are technical replicates</a:t>
            </a:r>
          </a:p>
          <a:p>
            <a:pPr marL="0" indent="0">
              <a:buNone/>
            </a:pPr>
            <a:r>
              <a:rPr lang="en-US" dirty="0" err="1">
                <a:solidFill>
                  <a:schemeClr val="accent1"/>
                </a:solidFill>
                <a:latin typeface="Calibri" panose="020F0502020204030204" pitchFamily="34" charset="0"/>
                <a:cs typeface="Calibri" panose="020F0502020204030204" pitchFamily="34" charset="0"/>
              </a:rPr>
              <a:t>mageck</a:t>
            </a:r>
            <a:r>
              <a:rPr lang="en-US" dirty="0">
                <a:latin typeface="Calibri" panose="020F0502020204030204" pitchFamily="34" charset="0"/>
                <a:cs typeface="Calibri" panose="020F0502020204030204" pitchFamily="34" charset="0"/>
              </a:rPr>
              <a:t> count </a:t>
            </a:r>
            <a:r>
              <a:rPr lang="en-US" dirty="0">
                <a:solidFill>
                  <a:srgbClr val="D66B2C"/>
                </a:solidFill>
                <a:latin typeface="Calibri" panose="020F0502020204030204" pitchFamily="34" charset="0"/>
                <a:cs typeface="Calibri" panose="020F0502020204030204" pitchFamily="34" charset="0"/>
              </a:rPr>
              <a:t>--list-seq </a:t>
            </a:r>
            <a:r>
              <a:rPr lang="en-US" dirty="0" err="1">
                <a:latin typeface="Calibri" panose="020F0502020204030204" pitchFamily="34" charset="0"/>
                <a:cs typeface="Calibri" panose="020F0502020204030204" pitchFamily="34" charset="0"/>
              </a:rPr>
              <a:t>sgRNA_library.txt</a:t>
            </a:r>
            <a:r>
              <a:rPr lang="en-US" dirty="0">
                <a:latin typeface="Calibri" panose="020F0502020204030204" pitchFamily="34" charset="0"/>
                <a:cs typeface="Calibri" panose="020F0502020204030204" pitchFamily="34" charset="0"/>
              </a:rPr>
              <a:t> </a:t>
            </a:r>
            <a:r>
              <a:rPr lang="en-US" dirty="0">
                <a:solidFill>
                  <a:srgbClr val="D66B2C"/>
                </a:solidFill>
                <a:latin typeface="Calibri" panose="020F0502020204030204" pitchFamily="34" charset="0"/>
                <a:cs typeface="Calibri" panose="020F0502020204030204" pitchFamily="34" charset="0"/>
              </a:rPr>
              <a:t>--sample-label</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Treatment,Control</a:t>
            </a:r>
            <a:r>
              <a:rPr lang="en-US" dirty="0">
                <a:latin typeface="Calibri" panose="020F0502020204030204" pitchFamily="34" charset="0"/>
                <a:cs typeface="Calibri" panose="020F0502020204030204" pitchFamily="34" charset="0"/>
              </a:rPr>
              <a:t> </a:t>
            </a:r>
            <a:r>
              <a:rPr lang="en-US" dirty="0">
                <a:solidFill>
                  <a:srgbClr val="D66B2C"/>
                </a:solidFill>
                <a:latin typeface="Calibri" panose="020F0502020204030204" pitchFamily="34" charset="0"/>
                <a:cs typeface="Calibri" panose="020F0502020204030204" pitchFamily="34" charset="0"/>
              </a:rPr>
              <a:t>--fastq </a:t>
            </a:r>
            <a:r>
              <a:rPr lang="en-US" dirty="0">
                <a:latin typeface="Calibri" panose="020F0502020204030204" pitchFamily="34" charset="0"/>
                <a:cs typeface="Calibri" panose="020F0502020204030204" pitchFamily="34" charset="0"/>
              </a:rPr>
              <a:t>Treatment_tecrep1.fastq, Treatment_tecrep1.fastq  Control_techrep1.fastq, Control_tecrep2.fastq </a:t>
            </a:r>
            <a:r>
              <a:rPr lang="en-US" dirty="0">
                <a:solidFill>
                  <a:srgbClr val="D66B2C"/>
                </a:solidFill>
                <a:latin typeface="Calibri" panose="020F0502020204030204" pitchFamily="34" charset="0"/>
                <a:cs typeface="Calibri" panose="020F0502020204030204" pitchFamily="34" charset="0"/>
              </a:rPr>
              <a:t>--output-prefix </a:t>
            </a:r>
            <a:r>
              <a:rPr lang="en-US" dirty="0" err="1">
                <a:latin typeface="Calibri" panose="020F0502020204030204" pitchFamily="34" charset="0"/>
                <a:cs typeface="Calibri" panose="020F0502020204030204" pitchFamily="34" charset="0"/>
              </a:rPr>
              <a:t>crispr_experiment</a:t>
            </a:r>
            <a:r>
              <a:rPr lang="en-US" dirty="0">
                <a:latin typeface="Calibri" panose="020F0502020204030204" pitchFamily="34" charset="0"/>
                <a:cs typeface="Calibri" panose="020F0502020204030204" pitchFamily="34" charset="0"/>
              </a:rPr>
              <a:t>-with-</a:t>
            </a:r>
            <a:r>
              <a:rPr lang="en-US" dirty="0" err="1">
                <a:latin typeface="Calibri" panose="020F0502020204030204" pitchFamily="34" charset="0"/>
                <a:cs typeface="Calibri" panose="020F0502020204030204" pitchFamily="34" charset="0"/>
              </a:rPr>
              <a:t>techrep</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46397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4"/>
          <p:cNvSpPr txBox="1">
            <a:spLocks noGrp="1"/>
          </p:cNvSpPr>
          <p:nvPr>
            <p:ph type="title"/>
          </p:nvPr>
        </p:nvSpPr>
        <p:spPr>
          <a:xfrm>
            <a:off x="0" y="0"/>
            <a:ext cx="9889067"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b="1" dirty="0"/>
              <a:t>Clustered Regularly Interspaced Short Palindromic Repeats (CRISPR)/CRISPR-Associated (Cas) </a:t>
            </a:r>
            <a:r>
              <a:rPr lang="en-US" dirty="0"/>
              <a:t>S</a:t>
            </a:r>
            <a:r>
              <a:rPr lang="en-US" b="1" dirty="0"/>
              <a:t>ystem </a:t>
            </a:r>
            <a:endParaRPr b="1" dirty="0"/>
          </a:p>
        </p:txBody>
      </p:sp>
      <p:sp>
        <p:nvSpPr>
          <p:cNvPr id="150" name="Google Shape;150;p4"/>
          <p:cNvSpPr txBox="1">
            <a:spLocks noGrp="1"/>
          </p:cNvSpPr>
          <p:nvPr>
            <p:ph type="body" idx="1"/>
          </p:nvPr>
        </p:nvSpPr>
        <p:spPr>
          <a:xfrm>
            <a:off x="263074" y="1303601"/>
            <a:ext cx="11509790" cy="716191"/>
          </a:xfrm>
          <a:prstGeom prst="rect">
            <a:avLst/>
          </a:prstGeom>
          <a:solidFill>
            <a:srgbClr val="FDFBE1"/>
          </a:solid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Font typeface="Century Gothic"/>
              <a:buNone/>
            </a:pPr>
            <a:r>
              <a:rPr lang="en-US"/>
              <a:t>CRISPR/Cas system is a naturally occurring genome editing tool initially described in bacteria as an adaptive immune system.</a:t>
            </a:r>
            <a:endParaRPr/>
          </a:p>
        </p:txBody>
      </p:sp>
      <p:sp>
        <p:nvSpPr>
          <p:cNvPr id="151" name="Google Shape;151;p4"/>
          <p:cNvSpPr/>
          <p:nvPr/>
        </p:nvSpPr>
        <p:spPr>
          <a:xfrm>
            <a:off x="8112868" y="2101175"/>
            <a:ext cx="642026" cy="544749"/>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rgbClr val="000000"/>
              </a:solidFill>
              <a:latin typeface="Times"/>
              <a:ea typeface="Times"/>
              <a:cs typeface="Times"/>
              <a:sym typeface="Times"/>
            </a:endParaRPr>
          </a:p>
        </p:txBody>
      </p:sp>
      <p:sp>
        <p:nvSpPr>
          <p:cNvPr id="152" name="Google Shape;152;p4"/>
          <p:cNvSpPr txBox="1"/>
          <p:nvPr/>
        </p:nvSpPr>
        <p:spPr>
          <a:xfrm>
            <a:off x="77821" y="6449186"/>
            <a:ext cx="4007796" cy="246221"/>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n-US" sz="1000" b="0" i="0" u="none" strike="noStrike" cap="none" dirty="0">
                <a:solidFill>
                  <a:schemeClr val="dk1"/>
                </a:solidFill>
                <a:latin typeface="Century Gothic"/>
                <a:ea typeface="Century Gothic"/>
                <a:cs typeface="Century Gothic"/>
                <a:sym typeface="Century Gothic"/>
              </a:rPr>
              <a:t>Zhang F (2019) – Q Rev </a:t>
            </a:r>
            <a:r>
              <a:rPr lang="en-US" sz="1000" b="0" i="0" u="none" strike="noStrike" cap="none" dirty="0" err="1">
                <a:solidFill>
                  <a:schemeClr val="dk1"/>
                </a:solidFill>
                <a:latin typeface="Century Gothic"/>
                <a:ea typeface="Century Gothic"/>
                <a:cs typeface="Century Gothic"/>
                <a:sym typeface="Century Gothic"/>
              </a:rPr>
              <a:t>Biophys</a:t>
            </a:r>
            <a:endParaRPr sz="1000" dirty="0">
              <a:solidFill>
                <a:schemeClr val="dk1"/>
              </a:solidFill>
              <a:latin typeface="Century Gothic"/>
              <a:ea typeface="Century Gothic"/>
              <a:cs typeface="Century Gothic"/>
              <a:sym typeface="Century Gothic"/>
            </a:endParaRPr>
          </a:p>
        </p:txBody>
      </p:sp>
      <p:grpSp>
        <p:nvGrpSpPr>
          <p:cNvPr id="153" name="Google Shape;153;p4"/>
          <p:cNvGrpSpPr/>
          <p:nvPr/>
        </p:nvGrpSpPr>
        <p:grpSpPr>
          <a:xfrm>
            <a:off x="263074" y="2421647"/>
            <a:ext cx="11509790" cy="3401807"/>
            <a:chOff x="263074" y="2421647"/>
            <a:chExt cx="11509790" cy="3401807"/>
          </a:xfrm>
        </p:grpSpPr>
        <p:pic>
          <p:nvPicPr>
            <p:cNvPr id="154" name="Google Shape;154;p4" descr="Diagram&#10;&#10;Description automatically generated"/>
            <p:cNvPicPr preferRelativeResize="0"/>
            <p:nvPr/>
          </p:nvPicPr>
          <p:blipFill rotWithShape="1">
            <a:blip r:embed="rId3">
              <a:alphaModFix/>
            </a:blip>
            <a:srcRect/>
            <a:stretch/>
          </p:blipFill>
          <p:spPr>
            <a:xfrm>
              <a:off x="263074" y="2421647"/>
              <a:ext cx="5393538" cy="3401807"/>
            </a:xfrm>
            <a:prstGeom prst="rect">
              <a:avLst/>
            </a:prstGeom>
            <a:noFill/>
            <a:ln w="9525" cap="flat" cmpd="sng">
              <a:solidFill>
                <a:srgbClr val="CCCCCC"/>
              </a:solidFill>
              <a:prstDash val="solid"/>
              <a:round/>
              <a:headEnd type="none" w="sm" len="sm"/>
              <a:tailEnd type="none" w="sm" len="sm"/>
            </a:ln>
          </p:spPr>
        </p:pic>
        <p:pic>
          <p:nvPicPr>
            <p:cNvPr id="155" name="Google Shape;155;p4" descr="Diagram&#10;&#10;Description automatically generated"/>
            <p:cNvPicPr preferRelativeResize="0"/>
            <p:nvPr/>
          </p:nvPicPr>
          <p:blipFill rotWithShape="1">
            <a:blip r:embed="rId4">
              <a:alphaModFix/>
            </a:blip>
            <a:srcRect/>
            <a:stretch/>
          </p:blipFill>
          <p:spPr>
            <a:xfrm>
              <a:off x="5737112" y="2421647"/>
              <a:ext cx="6035752" cy="3401807"/>
            </a:xfrm>
            <a:prstGeom prst="rect">
              <a:avLst/>
            </a:prstGeom>
            <a:noFill/>
            <a:ln w="9525" cap="flat" cmpd="sng">
              <a:solidFill>
                <a:srgbClr val="CCCCCC"/>
              </a:solidFill>
              <a:prstDash val="solid"/>
              <a:round/>
              <a:headEnd type="none" w="sm" len="sm"/>
              <a:tailEnd type="none" w="sm" len="sm"/>
            </a:ln>
          </p:spPr>
        </p:pic>
        <p:sp>
          <p:nvSpPr>
            <p:cNvPr id="156" name="Google Shape;156;p4"/>
            <p:cNvSpPr/>
            <p:nvPr/>
          </p:nvSpPr>
          <p:spPr>
            <a:xfrm>
              <a:off x="277362" y="2458006"/>
              <a:ext cx="361959" cy="322102"/>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rgbClr val="000000"/>
                </a:solidFill>
                <a:latin typeface="Times"/>
                <a:ea typeface="Times"/>
                <a:cs typeface="Times"/>
                <a:sym typeface="Times"/>
              </a:endParaRPr>
            </a:p>
          </p:txBody>
        </p:sp>
      </p:grpSp>
      <p:sp>
        <p:nvSpPr>
          <p:cNvPr id="157" name="Google Shape;157;p4"/>
          <p:cNvSpPr txBox="1"/>
          <p:nvPr/>
        </p:nvSpPr>
        <p:spPr>
          <a:xfrm>
            <a:off x="2935776" y="6168196"/>
            <a:ext cx="8819835" cy="584735"/>
          </a:xfrm>
          <a:prstGeom prst="rect">
            <a:avLst/>
          </a:prstGeom>
          <a:noFill/>
          <a:ln w="47625" cap="flat" cmpd="sng">
            <a:solidFill>
              <a:srgbClr val="C12D8B"/>
            </a:solidFill>
            <a:prstDash val="solid"/>
            <a:round/>
            <a:headEnd type="none" w="sm" len="sm"/>
            <a:tailEnd type="none" w="sm" len="sm"/>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600" dirty="0">
                <a:solidFill>
                  <a:schemeClr val="dk1"/>
                </a:solidFill>
                <a:latin typeface="Century Gothic"/>
                <a:ea typeface="Century Gothic"/>
                <a:cs typeface="Century Gothic"/>
                <a:sym typeface="Century Gothic"/>
              </a:rPr>
              <a:t>The protospacer adjacent motif (or PAM for short) is </a:t>
            </a:r>
            <a:r>
              <a:rPr lang="en-US" sz="1600" b="1" dirty="0">
                <a:solidFill>
                  <a:schemeClr val="dk1"/>
                </a:solidFill>
                <a:latin typeface="Century Gothic"/>
                <a:ea typeface="Century Gothic"/>
                <a:cs typeface="Century Gothic"/>
                <a:sym typeface="Century Gothic"/>
              </a:rPr>
              <a:t>a short DNA sequence (usually 2-6 base pairs in length) that follows the targeted spacer.</a:t>
            </a:r>
            <a:endParaRPr sz="1600" dirty="0">
              <a:solidFill>
                <a:schemeClr val="dk1"/>
              </a:solidFill>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A7423-AAE4-1AD8-2087-AAEF06F48558}"/>
              </a:ext>
            </a:extLst>
          </p:cNvPr>
          <p:cNvSpPr>
            <a:spLocks noGrp="1"/>
          </p:cNvSpPr>
          <p:nvPr>
            <p:ph type="title"/>
          </p:nvPr>
        </p:nvSpPr>
        <p:spPr/>
        <p:txBody>
          <a:bodyPr/>
          <a:lstStyle/>
          <a:p>
            <a:r>
              <a:rPr lang="en-US" sz="2800" dirty="0"/>
              <a:t>Introduction to Galaxy</a:t>
            </a:r>
          </a:p>
        </p:txBody>
      </p:sp>
      <p:sp>
        <p:nvSpPr>
          <p:cNvPr id="3" name="Content Placeholder 2">
            <a:extLst>
              <a:ext uri="{FF2B5EF4-FFF2-40B4-BE49-F238E27FC236}">
                <a16:creationId xmlns:a16="http://schemas.microsoft.com/office/drawing/2014/main" id="{6A116D6E-5F94-481E-793C-8DECD01C70BD}"/>
              </a:ext>
            </a:extLst>
          </p:cNvPr>
          <p:cNvSpPr>
            <a:spLocks noGrp="1"/>
          </p:cNvSpPr>
          <p:nvPr>
            <p:ph idx="1"/>
          </p:nvPr>
        </p:nvSpPr>
        <p:spPr>
          <a:xfrm>
            <a:off x="834788" y="1513337"/>
            <a:ext cx="10795738" cy="4257272"/>
          </a:xfrm>
        </p:spPr>
        <p:txBody>
          <a:bodyPr/>
          <a:lstStyle/>
          <a:p>
            <a:pPr marL="457200" indent="-457200">
              <a:buAutoNum type="arabicPeriod"/>
            </a:pPr>
            <a:r>
              <a:rPr lang="en-US" sz="2200" b="1" dirty="0"/>
              <a:t>Accessing Galaxy: </a:t>
            </a:r>
            <a:r>
              <a:rPr lang="en-US" sz="2200" dirty="0"/>
              <a:t>Go to the Galaxy </a:t>
            </a:r>
            <a:r>
              <a:rPr lang="en-US" sz="2200" dirty="0">
                <a:hlinkClick r:id="rId3"/>
              </a:rPr>
              <a:t>platform</a:t>
            </a:r>
            <a:r>
              <a:rPr lang="en-US" sz="2200" dirty="0"/>
              <a:t>.</a:t>
            </a:r>
          </a:p>
          <a:p>
            <a:pPr marL="457200" indent="-457200">
              <a:buAutoNum type="arabicPeriod"/>
            </a:pPr>
            <a:r>
              <a:rPr lang="en-US" sz="2200" b="1" dirty="0"/>
              <a:t>Downloading example datasets: </a:t>
            </a:r>
            <a:r>
              <a:rPr lang="en-AU" sz="2200" dirty="0">
                <a:hlinkClick r:id="rId4"/>
              </a:rPr>
              <a:t>T8-APR-246</a:t>
            </a:r>
            <a:r>
              <a:rPr lang="en-AU" sz="2200" dirty="0"/>
              <a:t> </a:t>
            </a:r>
            <a:r>
              <a:rPr lang="en-AU" sz="2200" dirty="0">
                <a:hlinkClick r:id="rId5"/>
              </a:rPr>
              <a:t>T8-Vehicle</a:t>
            </a:r>
            <a:r>
              <a:rPr lang="en-AU" sz="2200" dirty="0"/>
              <a:t>.</a:t>
            </a:r>
            <a:endParaRPr lang="en-US" sz="2200" dirty="0"/>
          </a:p>
          <a:p>
            <a:pPr marL="457200" indent="-457200">
              <a:buAutoNum type="arabicPeriod"/>
            </a:pPr>
            <a:r>
              <a:rPr lang="en-US" sz="2200" b="1" dirty="0"/>
              <a:t>Uploading data: </a:t>
            </a:r>
            <a:r>
              <a:rPr lang="en-US" sz="2200" dirty="0"/>
              <a:t>Import your CRISPR data files (e.g., FASTQ files containing sequenced reads) into Galaxy. You can use the "Upload Data" tool for this.</a:t>
            </a:r>
          </a:p>
          <a:p>
            <a:pPr marL="457200" indent="-457200">
              <a:buAutoNum type="arabicPeriod"/>
            </a:pPr>
            <a:r>
              <a:rPr lang="en-US" sz="2200" b="1" dirty="0"/>
              <a:t>Quality control: </a:t>
            </a:r>
            <a:r>
              <a:rPr lang="en-US" sz="2200" dirty="0"/>
              <a:t>Use tools like </a:t>
            </a:r>
            <a:r>
              <a:rPr lang="en-US" sz="2200" dirty="0" err="1"/>
              <a:t>FastQC</a:t>
            </a:r>
            <a:r>
              <a:rPr lang="en-US" sz="2200" dirty="0"/>
              <a:t>/</a:t>
            </a:r>
            <a:r>
              <a:rPr lang="en-US" sz="2200" dirty="0" err="1"/>
              <a:t>MultiQC</a:t>
            </a:r>
            <a:r>
              <a:rPr lang="en-US" sz="2200" dirty="0"/>
              <a:t> to perform quality control on your sequencing data. This step helps ensure the reliability of your data.</a:t>
            </a:r>
          </a:p>
          <a:p>
            <a:pPr marL="457200" indent="-457200">
              <a:buAutoNum type="arabicPeriod"/>
            </a:pPr>
            <a:r>
              <a:rPr lang="en-US" sz="2200" b="1" dirty="0"/>
              <a:t>Trimming and preprocessing: </a:t>
            </a:r>
            <a:r>
              <a:rPr lang="en-US" sz="2200" dirty="0"/>
              <a:t>Trim low-quality bases and adapters using tools like </a:t>
            </a:r>
            <a:r>
              <a:rPr lang="en-US" sz="2200" dirty="0" err="1"/>
              <a:t>Trimmomatic</a:t>
            </a:r>
            <a:r>
              <a:rPr lang="en-US" sz="2200" dirty="0"/>
              <a:t> or </a:t>
            </a:r>
            <a:r>
              <a:rPr lang="en-US" sz="2200" dirty="0" err="1"/>
              <a:t>Cutadapt</a:t>
            </a:r>
            <a:r>
              <a:rPr lang="en-US" sz="2200" dirty="0"/>
              <a:t>. This step improves data quality.</a:t>
            </a:r>
          </a:p>
          <a:p>
            <a:pPr marL="457200" indent="-457200">
              <a:buAutoNum type="arabicPeriod"/>
            </a:pPr>
            <a:r>
              <a:rPr lang="en-US" sz="2200" b="1" dirty="0"/>
              <a:t>Counting sgRNAs: </a:t>
            </a:r>
            <a:r>
              <a:rPr lang="en-US" sz="2200" dirty="0"/>
              <a:t>Count guide RNAs with </a:t>
            </a:r>
            <a:r>
              <a:rPr lang="en-US" sz="2200" dirty="0" err="1"/>
              <a:t>MAGeCK</a:t>
            </a:r>
            <a:r>
              <a:rPr lang="en-US" sz="2200" dirty="0"/>
              <a:t>.</a:t>
            </a:r>
          </a:p>
          <a:p>
            <a:pPr marL="457200" indent="-457200">
              <a:buAutoNum type="arabicPeriod"/>
            </a:pPr>
            <a:r>
              <a:rPr lang="en-US" sz="2200" b="1" dirty="0"/>
              <a:t>Identifying hits: </a:t>
            </a:r>
            <a:r>
              <a:rPr lang="en-US" sz="2200" dirty="0"/>
              <a:t>Use Galaxy's tools to run </a:t>
            </a:r>
            <a:r>
              <a:rPr lang="en-US" sz="2200" dirty="0" err="1"/>
              <a:t>MAGeCK</a:t>
            </a:r>
            <a:r>
              <a:rPr lang="en-US" sz="2200" dirty="0"/>
              <a:t>.</a:t>
            </a:r>
          </a:p>
          <a:p>
            <a:pPr marL="457200" indent="-457200">
              <a:buAutoNum type="arabicPeriod"/>
            </a:pPr>
            <a:r>
              <a:rPr lang="en-US" sz="2200" b="1" dirty="0"/>
              <a:t>Interpreting results: </a:t>
            </a:r>
            <a:r>
              <a:rPr lang="en-US" sz="2200" dirty="0"/>
              <a:t>Visualize and interpret your results.</a:t>
            </a:r>
          </a:p>
          <a:p>
            <a:pPr marL="457200" indent="-457200">
              <a:buAutoNum type="arabicPeriod"/>
            </a:pPr>
            <a:r>
              <a:rPr lang="en-US" sz="2200" b="1" dirty="0"/>
              <a:t>Pathway analysis: </a:t>
            </a:r>
            <a:r>
              <a:rPr lang="en-US" sz="2200" dirty="0"/>
              <a:t>Identify the pathways enriched in the experiment.</a:t>
            </a:r>
            <a:endParaRPr lang="en-US" sz="2200" b="1" dirty="0"/>
          </a:p>
        </p:txBody>
      </p:sp>
    </p:spTree>
    <p:extLst>
      <p:ext uri="{BB962C8B-B14F-4D97-AF65-F5344CB8AC3E}">
        <p14:creationId xmlns:p14="http://schemas.microsoft.com/office/powerpoint/2010/main" val="31812243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9DD9A-15C0-F31F-5B36-F625ADA5507B}"/>
              </a:ext>
            </a:extLst>
          </p:cNvPr>
          <p:cNvSpPr>
            <a:spLocks noGrp="1"/>
          </p:cNvSpPr>
          <p:nvPr>
            <p:ph type="title"/>
          </p:nvPr>
        </p:nvSpPr>
        <p:spPr/>
        <p:txBody>
          <a:bodyPr/>
          <a:lstStyle/>
          <a:p>
            <a:r>
              <a:rPr lang="en-US" dirty="0"/>
              <a:t>1. Access Galaxy </a:t>
            </a:r>
          </a:p>
        </p:txBody>
      </p:sp>
      <p:pic>
        <p:nvPicPr>
          <p:cNvPr id="4" name="Picture 3" descr="A screenshot of a computer&#10;&#10;Description automatically generated">
            <a:extLst>
              <a:ext uri="{FF2B5EF4-FFF2-40B4-BE49-F238E27FC236}">
                <a16:creationId xmlns:a16="http://schemas.microsoft.com/office/drawing/2014/main" id="{71183AFA-45EF-D2BF-E82D-F7667B607F83}"/>
              </a:ext>
            </a:extLst>
          </p:cNvPr>
          <p:cNvPicPr>
            <a:picLocks noChangeAspect="1"/>
          </p:cNvPicPr>
          <p:nvPr/>
        </p:nvPicPr>
        <p:blipFill>
          <a:blip r:embed="rId3"/>
          <a:stretch>
            <a:fillRect/>
          </a:stretch>
        </p:blipFill>
        <p:spPr>
          <a:xfrm>
            <a:off x="3577951" y="1061977"/>
            <a:ext cx="5036098" cy="5489881"/>
          </a:xfrm>
          <a:prstGeom prst="rect">
            <a:avLst/>
          </a:prstGeom>
        </p:spPr>
      </p:pic>
    </p:spTree>
    <p:extLst>
      <p:ext uri="{BB962C8B-B14F-4D97-AF65-F5344CB8AC3E}">
        <p14:creationId xmlns:p14="http://schemas.microsoft.com/office/powerpoint/2010/main" val="10978628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9DD9A-15C0-F31F-5B36-F625ADA5507B}"/>
              </a:ext>
            </a:extLst>
          </p:cNvPr>
          <p:cNvSpPr>
            <a:spLocks noGrp="1"/>
          </p:cNvSpPr>
          <p:nvPr>
            <p:ph type="title"/>
          </p:nvPr>
        </p:nvSpPr>
        <p:spPr/>
        <p:txBody>
          <a:bodyPr/>
          <a:lstStyle/>
          <a:p>
            <a:r>
              <a:rPr lang="en-US" dirty="0"/>
              <a:t>2. Download example datasets </a:t>
            </a:r>
          </a:p>
        </p:txBody>
      </p:sp>
      <p:sp>
        <p:nvSpPr>
          <p:cNvPr id="6" name="Content Placeholder 2">
            <a:extLst>
              <a:ext uri="{FF2B5EF4-FFF2-40B4-BE49-F238E27FC236}">
                <a16:creationId xmlns:a16="http://schemas.microsoft.com/office/drawing/2014/main" id="{C6B59B6B-3052-CCD7-26E1-516D12B86CE4}"/>
              </a:ext>
            </a:extLst>
          </p:cNvPr>
          <p:cNvSpPr txBox="1">
            <a:spLocks/>
          </p:cNvSpPr>
          <p:nvPr/>
        </p:nvSpPr>
        <p:spPr>
          <a:xfrm>
            <a:off x="787400" y="1497295"/>
            <a:ext cx="10795738" cy="4257272"/>
          </a:xfrm>
          <a:prstGeom prst="rect">
            <a:avLst/>
          </a:prstGeom>
        </p:spPr>
        <p:txBody>
          <a:bodyPr/>
          <a:lstStyle>
            <a:lvl1pPr marL="342900" indent="-342900" algn="l" rtl="0" eaLnBrk="1" fontAlgn="base" hangingPunct="1">
              <a:spcBef>
                <a:spcPct val="20000"/>
              </a:spcBef>
              <a:spcAft>
                <a:spcPct val="0"/>
              </a:spcAft>
              <a:buChar char="•"/>
              <a:defRPr sz="2000" b="0" i="0">
                <a:solidFill>
                  <a:schemeClr val="tx1"/>
                </a:solidFill>
                <a:latin typeface="Century Gothic" panose="020B0502020202020204" pitchFamily="34" charset="0"/>
                <a:ea typeface="+mn-ea"/>
                <a:cs typeface="Arial"/>
              </a:defRPr>
            </a:lvl1pPr>
            <a:lvl2pPr marL="742950" indent="-285750" algn="l" rtl="0" eaLnBrk="1" fontAlgn="base" hangingPunct="1">
              <a:spcBef>
                <a:spcPct val="20000"/>
              </a:spcBef>
              <a:spcAft>
                <a:spcPct val="0"/>
              </a:spcAft>
              <a:buChar char="–"/>
              <a:defRPr sz="2000" b="0" i="0">
                <a:solidFill>
                  <a:schemeClr val="tx1"/>
                </a:solidFill>
                <a:latin typeface="Century Gothic" panose="020B0502020202020204" pitchFamily="34" charset="0"/>
                <a:ea typeface="+mn-ea"/>
                <a:cs typeface="Arial"/>
              </a:defRPr>
            </a:lvl2pPr>
            <a:lvl3pPr marL="1143000" indent="-228600" algn="l" rtl="0" eaLnBrk="1" fontAlgn="base" hangingPunct="1">
              <a:spcBef>
                <a:spcPct val="20000"/>
              </a:spcBef>
              <a:spcAft>
                <a:spcPct val="0"/>
              </a:spcAft>
              <a:buChar char="•"/>
              <a:defRPr sz="2000" b="0" i="0">
                <a:solidFill>
                  <a:schemeClr val="tx1"/>
                </a:solidFill>
                <a:latin typeface="Century Gothic" panose="020B0502020202020204" pitchFamily="34" charset="0"/>
                <a:ea typeface="+mn-ea"/>
                <a:cs typeface="Arial"/>
              </a:defRPr>
            </a:lvl3pPr>
            <a:lvl4pPr marL="1600200" indent="-228600" algn="l" rtl="0" eaLnBrk="1" fontAlgn="base" hangingPunct="1">
              <a:spcBef>
                <a:spcPct val="20000"/>
              </a:spcBef>
              <a:spcAft>
                <a:spcPct val="0"/>
              </a:spcAft>
              <a:buChar char="–"/>
              <a:defRPr sz="2000" b="0" i="0">
                <a:solidFill>
                  <a:schemeClr val="tx1"/>
                </a:solidFill>
                <a:latin typeface="Century Gothic" panose="020B0502020202020204" pitchFamily="34" charset="0"/>
                <a:ea typeface="+mn-ea"/>
                <a:cs typeface="Arial"/>
              </a:defRPr>
            </a:lvl4pPr>
            <a:lvl5pPr marL="2057400" indent="-228600" algn="l" rtl="0" eaLnBrk="1" fontAlgn="base" hangingPunct="1">
              <a:spcBef>
                <a:spcPct val="20000"/>
              </a:spcBef>
              <a:spcAft>
                <a:spcPct val="0"/>
              </a:spcAft>
              <a:buChar char="»"/>
              <a:defRPr sz="2000" b="0" i="0">
                <a:solidFill>
                  <a:schemeClr val="tx1"/>
                </a:solidFill>
                <a:latin typeface="Century Gothic" panose="020B0502020202020204" pitchFamily="34" charset="0"/>
                <a:ea typeface="+mn-ea"/>
                <a:cs typeface="Arial"/>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0" indent="0">
              <a:buNone/>
            </a:pPr>
            <a:r>
              <a:rPr lang="en-US" sz="2200" kern="0" dirty="0"/>
              <a:t>CRISPR screen data is obtained from </a:t>
            </a:r>
            <a:r>
              <a:rPr lang="en-US" sz="2200" kern="0" dirty="0">
                <a:hlinkClick r:id="rId3"/>
              </a:rPr>
              <a:t>Fujihara et al. 2020</a:t>
            </a:r>
            <a:r>
              <a:rPr lang="en-US" sz="2200" kern="0" dirty="0"/>
              <a:t>. </a:t>
            </a:r>
          </a:p>
          <a:p>
            <a:pPr marL="0" indent="0">
              <a:buNone/>
            </a:pPr>
            <a:endParaRPr lang="en-US" sz="2200" kern="0" dirty="0"/>
          </a:p>
          <a:p>
            <a:pPr marL="0" indent="0">
              <a:buNone/>
            </a:pPr>
            <a:r>
              <a:rPr lang="en-US" sz="2200" kern="0" dirty="0"/>
              <a:t>There are 3 samples from the human esophageal cancer cell line (OACM5.1): a baseline sample taken at time zero (T0-Control), a sample treated with drug for 8 days (T8-APR-246) and a control sample treated with vehicle for 8 days (T8-Vehicle). </a:t>
            </a:r>
          </a:p>
          <a:p>
            <a:pPr marL="0" indent="0">
              <a:buNone/>
            </a:pPr>
            <a:endParaRPr lang="en-US" sz="2200" kern="0" dirty="0"/>
          </a:p>
          <a:p>
            <a:pPr marL="0" indent="0">
              <a:buNone/>
            </a:pPr>
            <a:r>
              <a:rPr lang="en-US" sz="2200" b="1" kern="0" dirty="0"/>
              <a:t>The aim is to identify genes whose knockout increases the cancer cells sensitivity to the drug. </a:t>
            </a:r>
          </a:p>
        </p:txBody>
      </p:sp>
    </p:spTree>
    <p:extLst>
      <p:ext uri="{BB962C8B-B14F-4D97-AF65-F5344CB8AC3E}">
        <p14:creationId xmlns:p14="http://schemas.microsoft.com/office/powerpoint/2010/main" val="41195899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C43B2-04B9-BD31-83F4-79D0EF04F0AE}"/>
              </a:ext>
            </a:extLst>
          </p:cNvPr>
          <p:cNvSpPr>
            <a:spLocks noGrp="1"/>
          </p:cNvSpPr>
          <p:nvPr>
            <p:ph type="title"/>
          </p:nvPr>
        </p:nvSpPr>
        <p:spPr>
          <a:xfrm>
            <a:off x="914400" y="0"/>
            <a:ext cx="10363200" cy="1143000"/>
          </a:xfrm>
        </p:spPr>
        <p:txBody>
          <a:bodyPr wrap="square" anchor="ctr">
            <a:normAutofit/>
          </a:bodyPr>
          <a:lstStyle/>
          <a:p>
            <a:r>
              <a:rPr lang="en-US" sz="2800" dirty="0"/>
              <a:t>3. Upload data</a:t>
            </a:r>
          </a:p>
        </p:txBody>
      </p:sp>
      <p:pic>
        <p:nvPicPr>
          <p:cNvPr id="7" name="Content Placeholder 6">
            <a:extLst>
              <a:ext uri="{FF2B5EF4-FFF2-40B4-BE49-F238E27FC236}">
                <a16:creationId xmlns:a16="http://schemas.microsoft.com/office/drawing/2014/main" id="{27EEC70D-5E69-2C0D-A790-82AD96EAE0B0}"/>
              </a:ext>
            </a:extLst>
          </p:cNvPr>
          <p:cNvPicPr>
            <a:picLocks noGrp="1" noChangeAspect="1"/>
          </p:cNvPicPr>
          <p:nvPr>
            <p:ph idx="4294967295"/>
          </p:nvPr>
        </p:nvPicPr>
        <p:blipFill>
          <a:blip r:embed="rId3"/>
          <a:stretch>
            <a:fillRect/>
          </a:stretch>
        </p:blipFill>
        <p:spPr>
          <a:xfrm>
            <a:off x="914399" y="1243913"/>
            <a:ext cx="10800645" cy="1311352"/>
          </a:xfrm>
        </p:spPr>
      </p:pic>
      <p:pic>
        <p:nvPicPr>
          <p:cNvPr id="9" name="Picture 8" descr="A screenshot of a computer&#10;&#10;Description automatically generated">
            <a:extLst>
              <a:ext uri="{FF2B5EF4-FFF2-40B4-BE49-F238E27FC236}">
                <a16:creationId xmlns:a16="http://schemas.microsoft.com/office/drawing/2014/main" id="{B4DA6C5E-5AD2-DBA7-5E54-C0560144A3A5}"/>
              </a:ext>
            </a:extLst>
          </p:cNvPr>
          <p:cNvPicPr>
            <a:picLocks noChangeAspect="1"/>
          </p:cNvPicPr>
          <p:nvPr/>
        </p:nvPicPr>
        <p:blipFill>
          <a:blip r:embed="rId4"/>
          <a:stretch>
            <a:fillRect/>
          </a:stretch>
        </p:blipFill>
        <p:spPr>
          <a:xfrm>
            <a:off x="914400" y="2939257"/>
            <a:ext cx="4708328" cy="2868650"/>
          </a:xfrm>
          <a:prstGeom prst="rect">
            <a:avLst/>
          </a:prstGeom>
        </p:spPr>
      </p:pic>
      <p:cxnSp>
        <p:nvCxnSpPr>
          <p:cNvPr id="12" name="Straight Arrow Connector 11">
            <a:extLst>
              <a:ext uri="{FF2B5EF4-FFF2-40B4-BE49-F238E27FC236}">
                <a16:creationId xmlns:a16="http://schemas.microsoft.com/office/drawing/2014/main" id="{0C0B643C-0883-699E-F2EC-F17C8FA041AD}"/>
              </a:ext>
            </a:extLst>
          </p:cNvPr>
          <p:cNvCxnSpPr>
            <a:cxnSpLocks/>
          </p:cNvCxnSpPr>
          <p:nvPr/>
        </p:nvCxnSpPr>
        <p:spPr bwMode="auto">
          <a:xfrm>
            <a:off x="1969649" y="2456430"/>
            <a:ext cx="1" cy="479826"/>
          </a:xfrm>
          <a:prstGeom prst="straightConnector1">
            <a:avLst/>
          </a:prstGeom>
          <a:ln>
            <a:headEnd type="none" w="med" len="med"/>
            <a:tailEnd type="triangle"/>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2">
            <a:schemeClr val="accent4"/>
          </a:lnRef>
          <a:fillRef idx="0">
            <a:schemeClr val="accent4"/>
          </a:fillRef>
          <a:effectRef idx="1">
            <a:schemeClr val="accent4"/>
          </a:effectRef>
          <a:fontRef idx="minor">
            <a:schemeClr val="tx1"/>
          </a:fontRef>
        </p:style>
      </p:cxnSp>
      <p:sp>
        <p:nvSpPr>
          <p:cNvPr id="14" name="Oval 13">
            <a:extLst>
              <a:ext uri="{FF2B5EF4-FFF2-40B4-BE49-F238E27FC236}">
                <a16:creationId xmlns:a16="http://schemas.microsoft.com/office/drawing/2014/main" id="{CACE26F6-6AC8-15FE-BF1F-8A6A4C3960AC}"/>
              </a:ext>
            </a:extLst>
          </p:cNvPr>
          <p:cNvSpPr/>
          <p:nvPr/>
        </p:nvSpPr>
        <p:spPr bwMode="auto">
          <a:xfrm>
            <a:off x="1797424" y="5463393"/>
            <a:ext cx="803734" cy="334476"/>
          </a:xfrm>
          <a:prstGeom prst="ellipse">
            <a:avLst/>
          </a:prstGeom>
          <a:noFill/>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D66B2C"/>
              </a:solidFill>
              <a:effectLst/>
              <a:latin typeface="Times" charset="0"/>
              <a:ea typeface="ＭＳ Ｐゴシック" charset="0"/>
            </a:endParaRPr>
          </a:p>
        </p:txBody>
      </p:sp>
      <p:pic>
        <p:nvPicPr>
          <p:cNvPr id="15" name="Content Placeholder 4" descr="A screenshot of a computer&#10;&#10;Description automatically generated">
            <a:extLst>
              <a:ext uri="{FF2B5EF4-FFF2-40B4-BE49-F238E27FC236}">
                <a16:creationId xmlns:a16="http://schemas.microsoft.com/office/drawing/2014/main" id="{07715CEA-0BCD-49BD-9ACD-40179702BB8B}"/>
              </a:ext>
            </a:extLst>
          </p:cNvPr>
          <p:cNvPicPr>
            <a:picLocks noGrp="1" noChangeAspect="1"/>
          </p:cNvPicPr>
          <p:nvPr>
            <p:ph idx="1"/>
          </p:nvPr>
        </p:nvPicPr>
        <p:blipFill>
          <a:blip r:embed="rId5"/>
          <a:stretch>
            <a:fillRect/>
          </a:stretch>
        </p:blipFill>
        <p:spPr>
          <a:xfrm>
            <a:off x="6622870" y="2939257"/>
            <a:ext cx="4981340" cy="2963832"/>
          </a:xfrm>
        </p:spPr>
      </p:pic>
      <p:cxnSp>
        <p:nvCxnSpPr>
          <p:cNvPr id="16" name="Straight Arrow Connector 15">
            <a:extLst>
              <a:ext uri="{FF2B5EF4-FFF2-40B4-BE49-F238E27FC236}">
                <a16:creationId xmlns:a16="http://schemas.microsoft.com/office/drawing/2014/main" id="{17551777-CCDA-714F-4653-388B5BCCA780}"/>
              </a:ext>
            </a:extLst>
          </p:cNvPr>
          <p:cNvCxnSpPr>
            <a:cxnSpLocks/>
          </p:cNvCxnSpPr>
          <p:nvPr/>
        </p:nvCxnSpPr>
        <p:spPr bwMode="auto">
          <a:xfrm>
            <a:off x="5711374" y="4350136"/>
            <a:ext cx="681860" cy="1"/>
          </a:xfrm>
          <a:prstGeom prst="straightConnector1">
            <a:avLst/>
          </a:prstGeom>
          <a:ln>
            <a:headEnd type="none" w="med" len="med"/>
            <a:tailEnd type="triangle"/>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22378468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C29CE-39E3-B20F-FAB7-8F1E87C01840}"/>
              </a:ext>
            </a:extLst>
          </p:cNvPr>
          <p:cNvSpPr>
            <a:spLocks noGrp="1"/>
          </p:cNvSpPr>
          <p:nvPr>
            <p:ph type="title"/>
          </p:nvPr>
        </p:nvSpPr>
        <p:spPr/>
        <p:txBody>
          <a:bodyPr/>
          <a:lstStyle/>
          <a:p>
            <a:r>
              <a:rPr lang="en-US" sz="2800" dirty="0"/>
              <a:t>4. Quality control (</a:t>
            </a:r>
            <a:r>
              <a:rPr lang="en-US" sz="2800" dirty="0" err="1"/>
              <a:t>FastQC</a:t>
            </a:r>
            <a:r>
              <a:rPr lang="en-US" sz="2800" dirty="0"/>
              <a:t>)</a:t>
            </a:r>
          </a:p>
        </p:txBody>
      </p:sp>
      <p:pic>
        <p:nvPicPr>
          <p:cNvPr id="11" name="Content Placeholder 10" descr="A screenshot of a computer&#10;&#10;Description automatically generated">
            <a:extLst>
              <a:ext uri="{FF2B5EF4-FFF2-40B4-BE49-F238E27FC236}">
                <a16:creationId xmlns:a16="http://schemas.microsoft.com/office/drawing/2014/main" id="{007D4469-26E5-20E3-5BE0-B259949F02BE}"/>
              </a:ext>
            </a:extLst>
          </p:cNvPr>
          <p:cNvPicPr>
            <a:picLocks noGrp="1" noChangeAspect="1"/>
          </p:cNvPicPr>
          <p:nvPr>
            <p:ph idx="1"/>
          </p:nvPr>
        </p:nvPicPr>
        <p:blipFill>
          <a:blip r:embed="rId3"/>
          <a:stretch>
            <a:fillRect/>
          </a:stretch>
        </p:blipFill>
        <p:spPr>
          <a:xfrm>
            <a:off x="1223259" y="950761"/>
            <a:ext cx="9745481" cy="5740310"/>
          </a:xfrm>
        </p:spPr>
      </p:pic>
      <mc:AlternateContent xmlns:mc="http://schemas.openxmlformats.org/markup-compatibility/2006" xmlns:p14="http://schemas.microsoft.com/office/powerpoint/2010/main">
        <mc:Choice Requires="p14">
          <p:contentPart p14:bwMode="auto" r:id="rId4">
            <p14:nvContentPartPr>
              <p14:cNvPr id="22" name="Ink 21">
                <a:extLst>
                  <a:ext uri="{FF2B5EF4-FFF2-40B4-BE49-F238E27FC236}">
                    <a16:creationId xmlns:a16="http://schemas.microsoft.com/office/drawing/2014/main" id="{893C6963-5A4A-E20F-F08C-8B7B4E066C69}"/>
                  </a:ext>
                </a:extLst>
              </p14:cNvPr>
              <p14:cNvContentPartPr/>
              <p14:nvPr/>
            </p14:nvContentPartPr>
            <p14:xfrm>
              <a:off x="2275982" y="2033320"/>
              <a:ext cx="200880" cy="88920"/>
            </p14:xfrm>
          </p:contentPart>
        </mc:Choice>
        <mc:Fallback xmlns="">
          <p:pic>
            <p:nvPicPr>
              <p:cNvPr id="22" name="Ink 21">
                <a:extLst>
                  <a:ext uri="{FF2B5EF4-FFF2-40B4-BE49-F238E27FC236}">
                    <a16:creationId xmlns:a16="http://schemas.microsoft.com/office/drawing/2014/main" id="{893C6963-5A4A-E20F-F08C-8B7B4E066C69}"/>
                  </a:ext>
                </a:extLst>
              </p:cNvPr>
              <p:cNvPicPr/>
              <p:nvPr/>
            </p:nvPicPr>
            <p:blipFill>
              <a:blip r:embed="rId5"/>
              <a:stretch>
                <a:fillRect/>
              </a:stretch>
            </p:blipFill>
            <p:spPr>
              <a:xfrm>
                <a:off x="2267342" y="2024320"/>
                <a:ext cx="2185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 name="Ink 22">
                <a:extLst>
                  <a:ext uri="{FF2B5EF4-FFF2-40B4-BE49-F238E27FC236}">
                    <a16:creationId xmlns:a16="http://schemas.microsoft.com/office/drawing/2014/main" id="{F169E928-4610-4D4F-D0D3-235DA428F438}"/>
                  </a:ext>
                </a:extLst>
              </p14:cNvPr>
              <p14:cNvContentPartPr/>
              <p14:nvPr/>
            </p14:nvContentPartPr>
            <p14:xfrm>
              <a:off x="4372932" y="1826695"/>
              <a:ext cx="236160" cy="105840"/>
            </p14:xfrm>
          </p:contentPart>
        </mc:Choice>
        <mc:Fallback xmlns="">
          <p:pic>
            <p:nvPicPr>
              <p:cNvPr id="23" name="Ink 22">
                <a:extLst>
                  <a:ext uri="{FF2B5EF4-FFF2-40B4-BE49-F238E27FC236}">
                    <a16:creationId xmlns:a16="http://schemas.microsoft.com/office/drawing/2014/main" id="{F169E928-4610-4D4F-D0D3-235DA428F438}"/>
                  </a:ext>
                </a:extLst>
              </p:cNvPr>
              <p:cNvPicPr/>
              <p:nvPr/>
            </p:nvPicPr>
            <p:blipFill>
              <a:blip r:embed="rId7"/>
              <a:stretch>
                <a:fillRect/>
              </a:stretch>
            </p:blipFill>
            <p:spPr>
              <a:xfrm>
                <a:off x="4364292" y="1817695"/>
                <a:ext cx="2538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4" name="Ink 23">
                <a:extLst>
                  <a:ext uri="{FF2B5EF4-FFF2-40B4-BE49-F238E27FC236}">
                    <a16:creationId xmlns:a16="http://schemas.microsoft.com/office/drawing/2014/main" id="{C9C6DB7F-1422-496A-E898-53DA68EB57AF}"/>
                  </a:ext>
                </a:extLst>
              </p14:cNvPr>
              <p14:cNvContentPartPr/>
              <p14:nvPr/>
            </p14:nvContentPartPr>
            <p14:xfrm>
              <a:off x="4118952" y="3201976"/>
              <a:ext cx="507960" cy="216720"/>
            </p14:xfrm>
          </p:contentPart>
        </mc:Choice>
        <mc:Fallback xmlns="">
          <p:pic>
            <p:nvPicPr>
              <p:cNvPr id="24" name="Ink 23">
                <a:extLst>
                  <a:ext uri="{FF2B5EF4-FFF2-40B4-BE49-F238E27FC236}">
                    <a16:creationId xmlns:a16="http://schemas.microsoft.com/office/drawing/2014/main" id="{C9C6DB7F-1422-496A-E898-53DA68EB57AF}"/>
                  </a:ext>
                </a:extLst>
              </p:cNvPr>
              <p:cNvPicPr/>
              <p:nvPr/>
            </p:nvPicPr>
            <p:blipFill>
              <a:blip r:embed="rId9"/>
              <a:stretch>
                <a:fillRect/>
              </a:stretch>
            </p:blipFill>
            <p:spPr>
              <a:xfrm>
                <a:off x="4109952" y="3192976"/>
                <a:ext cx="52560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id="{6CF5FABA-B378-B3BD-894E-1EE5C9FC76C5}"/>
                  </a:ext>
                </a:extLst>
              </p14:cNvPr>
              <p14:cNvContentPartPr/>
              <p14:nvPr/>
            </p14:nvContentPartPr>
            <p14:xfrm>
              <a:off x="3639252" y="6510406"/>
              <a:ext cx="330480" cy="152280"/>
            </p14:xfrm>
          </p:contentPart>
        </mc:Choice>
        <mc:Fallback xmlns="">
          <p:pic>
            <p:nvPicPr>
              <p:cNvPr id="25" name="Ink 24">
                <a:extLst>
                  <a:ext uri="{FF2B5EF4-FFF2-40B4-BE49-F238E27FC236}">
                    <a16:creationId xmlns:a16="http://schemas.microsoft.com/office/drawing/2014/main" id="{6CF5FABA-B378-B3BD-894E-1EE5C9FC76C5}"/>
                  </a:ext>
                </a:extLst>
              </p:cNvPr>
              <p:cNvPicPr/>
              <p:nvPr/>
            </p:nvPicPr>
            <p:blipFill>
              <a:blip r:embed="rId11"/>
              <a:stretch>
                <a:fillRect/>
              </a:stretch>
            </p:blipFill>
            <p:spPr>
              <a:xfrm>
                <a:off x="3630612" y="6501406"/>
                <a:ext cx="348120" cy="169920"/>
              </a:xfrm>
              <a:prstGeom prst="rect">
                <a:avLst/>
              </a:prstGeom>
            </p:spPr>
          </p:pic>
        </mc:Fallback>
      </mc:AlternateContent>
    </p:spTree>
    <p:extLst>
      <p:ext uri="{BB962C8B-B14F-4D97-AF65-F5344CB8AC3E}">
        <p14:creationId xmlns:p14="http://schemas.microsoft.com/office/powerpoint/2010/main" val="2934144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C29CE-39E3-B20F-FAB7-8F1E87C01840}"/>
              </a:ext>
            </a:extLst>
          </p:cNvPr>
          <p:cNvSpPr>
            <a:spLocks noGrp="1"/>
          </p:cNvSpPr>
          <p:nvPr>
            <p:ph type="title"/>
          </p:nvPr>
        </p:nvSpPr>
        <p:spPr/>
        <p:txBody>
          <a:bodyPr/>
          <a:lstStyle/>
          <a:p>
            <a:r>
              <a:rPr lang="en-US" sz="2800" dirty="0"/>
              <a:t>4. Quality control (</a:t>
            </a:r>
            <a:r>
              <a:rPr lang="en-US" sz="2800" dirty="0" err="1"/>
              <a:t>MultiQC</a:t>
            </a:r>
            <a:r>
              <a:rPr lang="en-US" sz="2800" dirty="0"/>
              <a:t>)</a:t>
            </a:r>
          </a:p>
        </p:txBody>
      </p:sp>
      <p:pic>
        <p:nvPicPr>
          <p:cNvPr id="4" name="Picture 3" descr="A screenshot of a computer&#10;&#10;Description automatically generated">
            <a:extLst>
              <a:ext uri="{FF2B5EF4-FFF2-40B4-BE49-F238E27FC236}">
                <a16:creationId xmlns:a16="http://schemas.microsoft.com/office/drawing/2014/main" id="{0E5180BA-5FD2-DE59-29F7-9313EF83C644}"/>
              </a:ext>
            </a:extLst>
          </p:cNvPr>
          <p:cNvPicPr>
            <a:picLocks noChangeAspect="1"/>
          </p:cNvPicPr>
          <p:nvPr/>
        </p:nvPicPr>
        <p:blipFill>
          <a:blip r:embed="rId3"/>
          <a:stretch>
            <a:fillRect/>
          </a:stretch>
        </p:blipFill>
        <p:spPr>
          <a:xfrm>
            <a:off x="2510942" y="845591"/>
            <a:ext cx="6729311" cy="6012409"/>
          </a:xfrm>
          <a:prstGeom prst="rect">
            <a:avLst/>
          </a:prstGeom>
        </p:spPr>
      </p:pic>
      <mc:AlternateContent xmlns:mc="http://schemas.openxmlformats.org/markup-compatibility/2006" xmlns:p14="http://schemas.microsoft.com/office/powerpoint/2010/main">
        <mc:Choice Requires="p14">
          <p:contentPart p14:bwMode="auto" r:id="rId4">
            <p14:nvContentPartPr>
              <p14:cNvPr id="24" name="Ink 23">
                <a:extLst>
                  <a:ext uri="{FF2B5EF4-FFF2-40B4-BE49-F238E27FC236}">
                    <a16:creationId xmlns:a16="http://schemas.microsoft.com/office/drawing/2014/main" id="{C9C6DB7F-1422-496A-E898-53DA68EB57AF}"/>
                  </a:ext>
                </a:extLst>
              </p14:cNvPr>
              <p14:cNvContentPartPr/>
              <p14:nvPr/>
            </p14:nvContentPartPr>
            <p14:xfrm>
              <a:off x="3450582" y="1713054"/>
              <a:ext cx="261535" cy="111583"/>
            </p14:xfrm>
          </p:contentPart>
        </mc:Choice>
        <mc:Fallback xmlns="">
          <p:pic>
            <p:nvPicPr>
              <p:cNvPr id="24" name="Ink 23">
                <a:extLst>
                  <a:ext uri="{FF2B5EF4-FFF2-40B4-BE49-F238E27FC236}">
                    <a16:creationId xmlns:a16="http://schemas.microsoft.com/office/drawing/2014/main" id="{C9C6DB7F-1422-496A-E898-53DA68EB57AF}"/>
                  </a:ext>
                </a:extLst>
              </p:cNvPr>
              <p:cNvPicPr/>
              <p:nvPr/>
            </p:nvPicPr>
            <p:blipFill>
              <a:blip r:embed="rId5"/>
              <a:stretch>
                <a:fillRect/>
              </a:stretch>
            </p:blipFill>
            <p:spPr>
              <a:xfrm>
                <a:off x="3441588" y="1704055"/>
                <a:ext cx="279163" cy="1292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F7880E2A-DA62-0918-F1D1-B567342A25EB}"/>
                  </a:ext>
                </a:extLst>
              </p14:cNvPr>
              <p14:cNvContentPartPr/>
              <p14:nvPr/>
            </p14:nvContentPartPr>
            <p14:xfrm>
              <a:off x="4737301" y="1988591"/>
              <a:ext cx="261535" cy="111583"/>
            </p14:xfrm>
          </p:contentPart>
        </mc:Choice>
        <mc:Fallback xmlns="">
          <p:pic>
            <p:nvPicPr>
              <p:cNvPr id="7" name="Ink 6">
                <a:extLst>
                  <a:ext uri="{FF2B5EF4-FFF2-40B4-BE49-F238E27FC236}">
                    <a16:creationId xmlns:a16="http://schemas.microsoft.com/office/drawing/2014/main" id="{F7880E2A-DA62-0918-F1D1-B567342A25EB}"/>
                  </a:ext>
                </a:extLst>
              </p:cNvPr>
              <p:cNvPicPr/>
              <p:nvPr/>
            </p:nvPicPr>
            <p:blipFill>
              <a:blip r:embed="rId5"/>
              <a:stretch>
                <a:fillRect/>
              </a:stretch>
            </p:blipFill>
            <p:spPr>
              <a:xfrm>
                <a:off x="4728307" y="1979592"/>
                <a:ext cx="279163" cy="1292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8A0EC15A-28D1-A828-028C-BEB2C640CC65}"/>
                  </a:ext>
                </a:extLst>
              </p14:cNvPr>
              <p14:cNvContentPartPr/>
              <p14:nvPr/>
            </p14:nvContentPartPr>
            <p14:xfrm>
              <a:off x="5614062" y="3046072"/>
              <a:ext cx="261535" cy="111583"/>
            </p14:xfrm>
          </p:contentPart>
        </mc:Choice>
        <mc:Fallback xmlns="">
          <p:pic>
            <p:nvPicPr>
              <p:cNvPr id="8" name="Ink 7">
                <a:extLst>
                  <a:ext uri="{FF2B5EF4-FFF2-40B4-BE49-F238E27FC236}">
                    <a16:creationId xmlns:a16="http://schemas.microsoft.com/office/drawing/2014/main" id="{8A0EC15A-28D1-A828-028C-BEB2C640CC65}"/>
                  </a:ext>
                </a:extLst>
              </p:cNvPr>
              <p:cNvPicPr/>
              <p:nvPr/>
            </p:nvPicPr>
            <p:blipFill>
              <a:blip r:embed="rId5"/>
              <a:stretch>
                <a:fillRect/>
              </a:stretch>
            </p:blipFill>
            <p:spPr>
              <a:xfrm>
                <a:off x="5605068" y="3037073"/>
                <a:ext cx="279163" cy="1292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806713B0-2B35-71F3-1A7F-19E5F4235660}"/>
                  </a:ext>
                </a:extLst>
              </p14:cNvPr>
              <p14:cNvContentPartPr/>
              <p14:nvPr/>
            </p14:nvContentPartPr>
            <p14:xfrm>
              <a:off x="4355336" y="6657373"/>
              <a:ext cx="261535" cy="111583"/>
            </p14:xfrm>
          </p:contentPart>
        </mc:Choice>
        <mc:Fallback xmlns="">
          <p:pic>
            <p:nvPicPr>
              <p:cNvPr id="9" name="Ink 8">
                <a:extLst>
                  <a:ext uri="{FF2B5EF4-FFF2-40B4-BE49-F238E27FC236}">
                    <a16:creationId xmlns:a16="http://schemas.microsoft.com/office/drawing/2014/main" id="{806713B0-2B35-71F3-1A7F-19E5F4235660}"/>
                  </a:ext>
                </a:extLst>
              </p:cNvPr>
              <p:cNvPicPr/>
              <p:nvPr/>
            </p:nvPicPr>
            <p:blipFill>
              <a:blip r:embed="rId5"/>
              <a:stretch>
                <a:fillRect/>
              </a:stretch>
            </p:blipFill>
            <p:spPr>
              <a:xfrm>
                <a:off x="4346342" y="6648374"/>
                <a:ext cx="279163" cy="129220"/>
              </a:xfrm>
              <a:prstGeom prst="rect">
                <a:avLst/>
              </a:prstGeom>
            </p:spPr>
          </p:pic>
        </mc:Fallback>
      </mc:AlternateContent>
    </p:spTree>
    <p:extLst>
      <p:ext uri="{BB962C8B-B14F-4D97-AF65-F5344CB8AC3E}">
        <p14:creationId xmlns:p14="http://schemas.microsoft.com/office/powerpoint/2010/main" val="7206434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C29CE-39E3-B20F-FAB7-8F1E87C01840}"/>
              </a:ext>
            </a:extLst>
          </p:cNvPr>
          <p:cNvSpPr>
            <a:spLocks noGrp="1"/>
          </p:cNvSpPr>
          <p:nvPr>
            <p:ph type="title"/>
          </p:nvPr>
        </p:nvSpPr>
        <p:spPr/>
        <p:txBody>
          <a:bodyPr/>
          <a:lstStyle/>
          <a:p>
            <a:r>
              <a:rPr lang="en-US" sz="2800" dirty="0"/>
              <a:t>4. Quality control - </a:t>
            </a:r>
            <a:r>
              <a:rPr lang="en-US" sz="2800" dirty="0" err="1"/>
              <a:t>MultiQC</a:t>
            </a:r>
            <a:r>
              <a:rPr lang="en-US" sz="2800" dirty="0"/>
              <a:t> results</a:t>
            </a:r>
          </a:p>
        </p:txBody>
      </p:sp>
      <p:pic>
        <p:nvPicPr>
          <p:cNvPr id="5" name="Picture 4" descr="A screen shot of a graph&#10;&#10;Description automatically generated">
            <a:extLst>
              <a:ext uri="{FF2B5EF4-FFF2-40B4-BE49-F238E27FC236}">
                <a16:creationId xmlns:a16="http://schemas.microsoft.com/office/drawing/2014/main" id="{8BBEE48F-2DC9-F44A-D442-947C33FF6FC4}"/>
              </a:ext>
            </a:extLst>
          </p:cNvPr>
          <p:cNvPicPr>
            <a:picLocks noChangeAspect="1"/>
          </p:cNvPicPr>
          <p:nvPr/>
        </p:nvPicPr>
        <p:blipFill>
          <a:blip r:embed="rId3"/>
          <a:stretch>
            <a:fillRect/>
          </a:stretch>
        </p:blipFill>
        <p:spPr>
          <a:xfrm>
            <a:off x="1013112" y="1041074"/>
            <a:ext cx="6318020" cy="3098800"/>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3D456DA-1A9F-FEC3-538A-41AB685CFCF5}"/>
                  </a:ext>
                </a:extLst>
              </p14:cNvPr>
              <p14:cNvContentPartPr/>
              <p14:nvPr/>
            </p14:nvContentPartPr>
            <p14:xfrm>
              <a:off x="7133584" y="1872843"/>
              <a:ext cx="261535" cy="111583"/>
            </p14:xfrm>
          </p:contentPart>
        </mc:Choice>
        <mc:Fallback xmlns="">
          <p:pic>
            <p:nvPicPr>
              <p:cNvPr id="6" name="Ink 5">
                <a:extLst>
                  <a:ext uri="{FF2B5EF4-FFF2-40B4-BE49-F238E27FC236}">
                    <a16:creationId xmlns:a16="http://schemas.microsoft.com/office/drawing/2014/main" id="{A3D456DA-1A9F-FEC3-538A-41AB685CFCF5}"/>
                  </a:ext>
                </a:extLst>
              </p:cNvPr>
              <p:cNvPicPr/>
              <p:nvPr/>
            </p:nvPicPr>
            <p:blipFill>
              <a:blip r:embed="rId5"/>
              <a:stretch>
                <a:fillRect/>
              </a:stretch>
            </p:blipFill>
            <p:spPr>
              <a:xfrm>
                <a:off x="7124590" y="1863844"/>
                <a:ext cx="279163" cy="129220"/>
              </a:xfrm>
              <a:prstGeom prst="rect">
                <a:avLst/>
              </a:prstGeom>
            </p:spPr>
          </p:pic>
        </mc:Fallback>
      </mc:AlternateContent>
      <p:pic>
        <p:nvPicPr>
          <p:cNvPr id="11" name="Picture 10" descr="A screenshot of a computer screen&#10;&#10;Description automatically generated">
            <a:extLst>
              <a:ext uri="{FF2B5EF4-FFF2-40B4-BE49-F238E27FC236}">
                <a16:creationId xmlns:a16="http://schemas.microsoft.com/office/drawing/2014/main" id="{68D86599-05B0-3643-BE6A-BC54E9350A11}"/>
              </a:ext>
            </a:extLst>
          </p:cNvPr>
          <p:cNvPicPr>
            <a:picLocks noChangeAspect="1"/>
          </p:cNvPicPr>
          <p:nvPr/>
        </p:nvPicPr>
        <p:blipFill>
          <a:blip r:embed="rId6"/>
          <a:stretch>
            <a:fillRect/>
          </a:stretch>
        </p:blipFill>
        <p:spPr>
          <a:xfrm>
            <a:off x="6930981" y="3643123"/>
            <a:ext cx="4927600" cy="3098800"/>
          </a:xfrm>
          <a:prstGeom prst="rect">
            <a:avLst/>
          </a:prstGeom>
        </p:spPr>
      </p:pic>
      <p:pic>
        <p:nvPicPr>
          <p:cNvPr id="12" name="Content Placeholder 4" descr="A screenshot of a computer screen&#10;&#10;Description automatically generated">
            <a:extLst>
              <a:ext uri="{FF2B5EF4-FFF2-40B4-BE49-F238E27FC236}">
                <a16:creationId xmlns:a16="http://schemas.microsoft.com/office/drawing/2014/main" id="{A9D2B3EC-C329-5834-EBD4-043AFD44E637}"/>
              </a:ext>
            </a:extLst>
          </p:cNvPr>
          <p:cNvPicPr>
            <a:picLocks noGrp="1" noChangeAspect="1"/>
          </p:cNvPicPr>
          <p:nvPr>
            <p:ph sz="half" idx="1"/>
          </p:nvPr>
        </p:nvPicPr>
        <p:blipFill>
          <a:blip r:embed="rId7"/>
          <a:stretch>
            <a:fillRect/>
          </a:stretch>
        </p:blipFill>
        <p:spPr>
          <a:xfrm>
            <a:off x="1013112" y="4263875"/>
            <a:ext cx="5442888" cy="2354047"/>
          </a:xfrm>
          <a:noFill/>
        </p:spPr>
      </p:pic>
    </p:spTree>
    <p:extLst>
      <p:ext uri="{BB962C8B-B14F-4D97-AF65-F5344CB8AC3E}">
        <p14:creationId xmlns:p14="http://schemas.microsoft.com/office/powerpoint/2010/main" val="23418442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AA164-5A63-153E-2C02-703AB35A3C42}"/>
              </a:ext>
            </a:extLst>
          </p:cNvPr>
          <p:cNvSpPr>
            <a:spLocks noGrp="1"/>
          </p:cNvSpPr>
          <p:nvPr>
            <p:ph type="title"/>
          </p:nvPr>
        </p:nvSpPr>
        <p:spPr/>
        <p:txBody>
          <a:bodyPr/>
          <a:lstStyle/>
          <a:p>
            <a:r>
              <a:rPr lang="en-US" dirty="0"/>
              <a:t>5. Trimming and preprocessing</a:t>
            </a:r>
          </a:p>
        </p:txBody>
      </p:sp>
      <p:pic>
        <p:nvPicPr>
          <p:cNvPr id="5" name="Picture 4" descr="A screenshot of a computer&#10;&#10;Description automatically generated">
            <a:extLst>
              <a:ext uri="{FF2B5EF4-FFF2-40B4-BE49-F238E27FC236}">
                <a16:creationId xmlns:a16="http://schemas.microsoft.com/office/drawing/2014/main" id="{59448414-21FE-7149-356A-F742414622D0}"/>
              </a:ext>
            </a:extLst>
          </p:cNvPr>
          <p:cNvPicPr>
            <a:picLocks noChangeAspect="1"/>
          </p:cNvPicPr>
          <p:nvPr/>
        </p:nvPicPr>
        <p:blipFill>
          <a:blip r:embed="rId2"/>
          <a:stretch>
            <a:fillRect/>
          </a:stretch>
        </p:blipFill>
        <p:spPr>
          <a:xfrm>
            <a:off x="2170789" y="876645"/>
            <a:ext cx="7088958" cy="5736103"/>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8160FFF3-C3A0-ECA4-CD8F-B8877B6D2B10}"/>
                  </a:ext>
                </a:extLst>
              </p14:cNvPr>
              <p14:cNvContentPartPr/>
              <p14:nvPr/>
            </p14:nvContentPartPr>
            <p14:xfrm>
              <a:off x="2670718" y="1583475"/>
              <a:ext cx="261535" cy="111583"/>
            </p14:xfrm>
          </p:contentPart>
        </mc:Choice>
        <mc:Fallback xmlns="">
          <p:pic>
            <p:nvPicPr>
              <p:cNvPr id="6" name="Ink 5">
                <a:extLst>
                  <a:ext uri="{FF2B5EF4-FFF2-40B4-BE49-F238E27FC236}">
                    <a16:creationId xmlns:a16="http://schemas.microsoft.com/office/drawing/2014/main" id="{8160FFF3-C3A0-ECA4-CD8F-B8877B6D2B10}"/>
                  </a:ext>
                </a:extLst>
              </p:cNvPr>
              <p:cNvPicPr/>
              <p:nvPr/>
            </p:nvPicPr>
            <p:blipFill>
              <a:blip r:embed="rId4"/>
              <a:stretch>
                <a:fillRect/>
              </a:stretch>
            </p:blipFill>
            <p:spPr>
              <a:xfrm>
                <a:off x="2661724" y="1574476"/>
                <a:ext cx="279163" cy="1292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8B6C25C5-E998-677D-B4F3-5B920C96971A}"/>
                  </a:ext>
                </a:extLst>
              </p14:cNvPr>
              <p14:cNvContentPartPr/>
              <p14:nvPr/>
            </p14:nvContentPartPr>
            <p14:xfrm>
              <a:off x="7133584" y="1872843"/>
              <a:ext cx="261535" cy="111583"/>
            </p14:xfrm>
          </p:contentPart>
        </mc:Choice>
        <mc:Fallback xmlns="">
          <p:pic>
            <p:nvPicPr>
              <p:cNvPr id="7" name="Ink 6">
                <a:extLst>
                  <a:ext uri="{FF2B5EF4-FFF2-40B4-BE49-F238E27FC236}">
                    <a16:creationId xmlns:a16="http://schemas.microsoft.com/office/drawing/2014/main" id="{8B6C25C5-E998-677D-B4F3-5B920C96971A}"/>
                  </a:ext>
                </a:extLst>
              </p:cNvPr>
              <p:cNvPicPr/>
              <p:nvPr/>
            </p:nvPicPr>
            <p:blipFill>
              <a:blip r:embed="rId4"/>
              <a:stretch>
                <a:fillRect/>
              </a:stretch>
            </p:blipFill>
            <p:spPr>
              <a:xfrm>
                <a:off x="7124590" y="1863844"/>
                <a:ext cx="279163" cy="1292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64933D94-6CEB-2205-CBB2-4ADEA9384375}"/>
                  </a:ext>
                </a:extLst>
              </p14:cNvPr>
              <p14:cNvContentPartPr/>
              <p14:nvPr/>
            </p14:nvContentPartPr>
            <p14:xfrm>
              <a:off x="4415463" y="3429000"/>
              <a:ext cx="261535" cy="111583"/>
            </p14:xfrm>
          </p:contentPart>
        </mc:Choice>
        <mc:Fallback xmlns="">
          <p:pic>
            <p:nvPicPr>
              <p:cNvPr id="8" name="Ink 7">
                <a:extLst>
                  <a:ext uri="{FF2B5EF4-FFF2-40B4-BE49-F238E27FC236}">
                    <a16:creationId xmlns:a16="http://schemas.microsoft.com/office/drawing/2014/main" id="{64933D94-6CEB-2205-CBB2-4ADEA9384375}"/>
                  </a:ext>
                </a:extLst>
              </p:cNvPr>
              <p:cNvPicPr/>
              <p:nvPr/>
            </p:nvPicPr>
            <p:blipFill>
              <a:blip r:embed="rId4"/>
              <a:stretch>
                <a:fillRect/>
              </a:stretch>
            </p:blipFill>
            <p:spPr>
              <a:xfrm>
                <a:off x="4406469" y="3420001"/>
                <a:ext cx="279163" cy="1292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7B90CEB4-63EC-90DA-470A-CAA775566879}"/>
                  </a:ext>
                </a:extLst>
              </p14:cNvPr>
              <p14:cNvContentPartPr/>
              <p14:nvPr/>
            </p14:nvContentPartPr>
            <p14:xfrm>
              <a:off x="4272017" y="3969790"/>
              <a:ext cx="261535" cy="111583"/>
            </p14:xfrm>
          </p:contentPart>
        </mc:Choice>
        <mc:Fallback xmlns="">
          <p:pic>
            <p:nvPicPr>
              <p:cNvPr id="9" name="Ink 8">
                <a:extLst>
                  <a:ext uri="{FF2B5EF4-FFF2-40B4-BE49-F238E27FC236}">
                    <a16:creationId xmlns:a16="http://schemas.microsoft.com/office/drawing/2014/main" id="{7B90CEB4-63EC-90DA-470A-CAA775566879}"/>
                  </a:ext>
                </a:extLst>
              </p:cNvPr>
              <p:cNvPicPr/>
              <p:nvPr/>
            </p:nvPicPr>
            <p:blipFill>
              <a:blip r:embed="rId4"/>
              <a:stretch>
                <a:fillRect/>
              </a:stretch>
            </p:blipFill>
            <p:spPr>
              <a:xfrm>
                <a:off x="4263023" y="3960791"/>
                <a:ext cx="279163" cy="1292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D93E87F1-185D-E509-22EF-810EC91BC86A}"/>
                  </a:ext>
                </a:extLst>
              </p14:cNvPr>
              <p14:cNvContentPartPr/>
              <p14:nvPr/>
            </p14:nvContentPartPr>
            <p14:xfrm>
              <a:off x="3836728" y="5952281"/>
              <a:ext cx="261535" cy="111583"/>
            </p14:xfrm>
          </p:contentPart>
        </mc:Choice>
        <mc:Fallback xmlns="">
          <p:pic>
            <p:nvPicPr>
              <p:cNvPr id="10" name="Ink 9">
                <a:extLst>
                  <a:ext uri="{FF2B5EF4-FFF2-40B4-BE49-F238E27FC236}">
                    <a16:creationId xmlns:a16="http://schemas.microsoft.com/office/drawing/2014/main" id="{D93E87F1-185D-E509-22EF-810EC91BC86A}"/>
                  </a:ext>
                </a:extLst>
              </p:cNvPr>
              <p:cNvPicPr/>
              <p:nvPr/>
            </p:nvPicPr>
            <p:blipFill>
              <a:blip r:embed="rId4"/>
              <a:stretch>
                <a:fillRect/>
              </a:stretch>
            </p:blipFill>
            <p:spPr>
              <a:xfrm>
                <a:off x="3827734" y="5943282"/>
                <a:ext cx="279163" cy="129220"/>
              </a:xfrm>
              <a:prstGeom prst="rect">
                <a:avLst/>
              </a:prstGeom>
            </p:spPr>
          </p:pic>
        </mc:Fallback>
      </mc:AlternateContent>
    </p:spTree>
    <p:extLst>
      <p:ext uri="{BB962C8B-B14F-4D97-AF65-F5344CB8AC3E}">
        <p14:creationId xmlns:p14="http://schemas.microsoft.com/office/powerpoint/2010/main" val="41345828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AA164-5A63-153E-2C02-703AB35A3C42}"/>
              </a:ext>
            </a:extLst>
          </p:cNvPr>
          <p:cNvSpPr>
            <a:spLocks noGrp="1"/>
          </p:cNvSpPr>
          <p:nvPr>
            <p:ph type="title"/>
          </p:nvPr>
        </p:nvSpPr>
        <p:spPr/>
        <p:txBody>
          <a:bodyPr/>
          <a:lstStyle/>
          <a:p>
            <a:r>
              <a:rPr lang="en-US" dirty="0"/>
              <a:t>6. Counting sgRNAs – </a:t>
            </a:r>
            <a:r>
              <a:rPr lang="en-US" dirty="0" err="1"/>
              <a:t>MAGeCK</a:t>
            </a:r>
            <a:r>
              <a:rPr lang="en-US" dirty="0"/>
              <a:t> count</a:t>
            </a:r>
          </a:p>
        </p:txBody>
      </p:sp>
      <p:pic>
        <p:nvPicPr>
          <p:cNvPr id="5" name="Picture 4" descr="A screenshot of a computer&#10;&#10;Description automatically generated">
            <a:extLst>
              <a:ext uri="{FF2B5EF4-FFF2-40B4-BE49-F238E27FC236}">
                <a16:creationId xmlns:a16="http://schemas.microsoft.com/office/drawing/2014/main" id="{BBE6316F-5AB3-CB0A-5A04-076F95BDF46A}"/>
              </a:ext>
            </a:extLst>
          </p:cNvPr>
          <p:cNvPicPr>
            <a:picLocks noChangeAspect="1"/>
          </p:cNvPicPr>
          <p:nvPr/>
        </p:nvPicPr>
        <p:blipFill>
          <a:blip r:embed="rId3"/>
          <a:stretch>
            <a:fillRect/>
          </a:stretch>
        </p:blipFill>
        <p:spPr>
          <a:xfrm>
            <a:off x="1747000" y="868100"/>
            <a:ext cx="8276676" cy="5869683"/>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695C9C4A-AD3D-FB6C-ADF8-AC32AF5F88A6}"/>
                  </a:ext>
                </a:extLst>
              </p14:cNvPr>
              <p14:cNvContentPartPr/>
              <p14:nvPr/>
            </p14:nvContentPartPr>
            <p14:xfrm>
              <a:off x="2635993" y="1710800"/>
              <a:ext cx="261535" cy="111583"/>
            </p14:xfrm>
          </p:contentPart>
        </mc:Choice>
        <mc:Fallback xmlns="">
          <p:pic>
            <p:nvPicPr>
              <p:cNvPr id="6" name="Ink 5">
                <a:extLst>
                  <a:ext uri="{FF2B5EF4-FFF2-40B4-BE49-F238E27FC236}">
                    <a16:creationId xmlns:a16="http://schemas.microsoft.com/office/drawing/2014/main" id="{695C9C4A-AD3D-FB6C-ADF8-AC32AF5F88A6}"/>
                  </a:ext>
                </a:extLst>
              </p:cNvPr>
              <p:cNvPicPr/>
              <p:nvPr/>
            </p:nvPicPr>
            <p:blipFill>
              <a:blip r:embed="rId5"/>
              <a:stretch>
                <a:fillRect/>
              </a:stretch>
            </p:blipFill>
            <p:spPr>
              <a:xfrm>
                <a:off x="2626999" y="1701801"/>
                <a:ext cx="279163" cy="1292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12204C8-F4BD-41D2-E47D-414AB297097F}"/>
                  </a:ext>
                </a:extLst>
              </p14:cNvPr>
              <p14:cNvContentPartPr/>
              <p14:nvPr/>
            </p14:nvContentPartPr>
            <p14:xfrm>
              <a:off x="4511093" y="2011100"/>
              <a:ext cx="261535" cy="111583"/>
            </p14:xfrm>
          </p:contentPart>
        </mc:Choice>
        <mc:Fallback xmlns="">
          <p:pic>
            <p:nvPicPr>
              <p:cNvPr id="7" name="Ink 6">
                <a:extLst>
                  <a:ext uri="{FF2B5EF4-FFF2-40B4-BE49-F238E27FC236}">
                    <a16:creationId xmlns:a16="http://schemas.microsoft.com/office/drawing/2014/main" id="{C12204C8-F4BD-41D2-E47D-414AB297097F}"/>
                  </a:ext>
                </a:extLst>
              </p:cNvPr>
              <p:cNvPicPr/>
              <p:nvPr/>
            </p:nvPicPr>
            <p:blipFill>
              <a:blip r:embed="rId5"/>
              <a:stretch>
                <a:fillRect/>
              </a:stretch>
            </p:blipFill>
            <p:spPr>
              <a:xfrm>
                <a:off x="4502099" y="2002101"/>
                <a:ext cx="279163" cy="1292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FAD4FEED-DD1B-9EC8-B021-7BF60593DBE7}"/>
                  </a:ext>
                </a:extLst>
              </p14:cNvPr>
              <p14:cNvContentPartPr/>
              <p14:nvPr/>
            </p14:nvContentPartPr>
            <p14:xfrm>
              <a:off x="4071255" y="2764092"/>
              <a:ext cx="261535" cy="111583"/>
            </p14:xfrm>
          </p:contentPart>
        </mc:Choice>
        <mc:Fallback xmlns="">
          <p:pic>
            <p:nvPicPr>
              <p:cNvPr id="8" name="Ink 7">
                <a:extLst>
                  <a:ext uri="{FF2B5EF4-FFF2-40B4-BE49-F238E27FC236}">
                    <a16:creationId xmlns:a16="http://schemas.microsoft.com/office/drawing/2014/main" id="{FAD4FEED-DD1B-9EC8-B021-7BF60593DBE7}"/>
                  </a:ext>
                </a:extLst>
              </p:cNvPr>
              <p:cNvPicPr/>
              <p:nvPr/>
            </p:nvPicPr>
            <p:blipFill>
              <a:blip r:embed="rId5"/>
              <a:stretch>
                <a:fillRect/>
              </a:stretch>
            </p:blipFill>
            <p:spPr>
              <a:xfrm>
                <a:off x="4062261" y="2755093"/>
                <a:ext cx="279163" cy="1292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9C61657A-A92F-BC52-0680-626D2993E474}"/>
                  </a:ext>
                </a:extLst>
              </p14:cNvPr>
              <p14:cNvContentPartPr/>
              <p14:nvPr/>
            </p14:nvContentPartPr>
            <p14:xfrm>
              <a:off x="3457796" y="3881711"/>
              <a:ext cx="261535" cy="111583"/>
            </p14:xfrm>
          </p:contentPart>
        </mc:Choice>
        <mc:Fallback xmlns="">
          <p:pic>
            <p:nvPicPr>
              <p:cNvPr id="9" name="Ink 8">
                <a:extLst>
                  <a:ext uri="{FF2B5EF4-FFF2-40B4-BE49-F238E27FC236}">
                    <a16:creationId xmlns:a16="http://schemas.microsoft.com/office/drawing/2014/main" id="{9C61657A-A92F-BC52-0680-626D2993E474}"/>
                  </a:ext>
                </a:extLst>
              </p:cNvPr>
              <p:cNvPicPr/>
              <p:nvPr/>
            </p:nvPicPr>
            <p:blipFill>
              <a:blip r:embed="rId5"/>
              <a:stretch>
                <a:fillRect/>
              </a:stretch>
            </p:blipFill>
            <p:spPr>
              <a:xfrm>
                <a:off x="3448802" y="3872712"/>
                <a:ext cx="279163" cy="1292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3E45FEC2-623C-3671-DC60-755E7C263F4B}"/>
                  </a:ext>
                </a:extLst>
              </p14:cNvPr>
              <p14:cNvContentPartPr/>
              <p14:nvPr/>
            </p14:nvContentPartPr>
            <p14:xfrm>
              <a:off x="3315864" y="4523445"/>
              <a:ext cx="261535" cy="111583"/>
            </p14:xfrm>
          </p:contentPart>
        </mc:Choice>
        <mc:Fallback xmlns="">
          <p:pic>
            <p:nvPicPr>
              <p:cNvPr id="10" name="Ink 9">
                <a:extLst>
                  <a:ext uri="{FF2B5EF4-FFF2-40B4-BE49-F238E27FC236}">
                    <a16:creationId xmlns:a16="http://schemas.microsoft.com/office/drawing/2014/main" id="{3E45FEC2-623C-3671-DC60-755E7C263F4B}"/>
                  </a:ext>
                </a:extLst>
              </p:cNvPr>
              <p:cNvPicPr/>
              <p:nvPr/>
            </p:nvPicPr>
            <p:blipFill>
              <a:blip r:embed="rId5"/>
              <a:stretch>
                <a:fillRect/>
              </a:stretch>
            </p:blipFill>
            <p:spPr>
              <a:xfrm>
                <a:off x="3306870" y="4514446"/>
                <a:ext cx="279163" cy="129220"/>
              </a:xfrm>
              <a:prstGeom prst="rect">
                <a:avLst/>
              </a:prstGeom>
            </p:spPr>
          </p:pic>
        </mc:Fallback>
      </mc:AlternateContent>
    </p:spTree>
    <p:extLst>
      <p:ext uri="{BB962C8B-B14F-4D97-AF65-F5344CB8AC3E}">
        <p14:creationId xmlns:p14="http://schemas.microsoft.com/office/powerpoint/2010/main" val="24422713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AA164-5A63-153E-2C02-703AB35A3C42}"/>
              </a:ext>
            </a:extLst>
          </p:cNvPr>
          <p:cNvSpPr>
            <a:spLocks noGrp="1"/>
          </p:cNvSpPr>
          <p:nvPr>
            <p:ph type="title"/>
          </p:nvPr>
        </p:nvSpPr>
        <p:spPr/>
        <p:txBody>
          <a:bodyPr/>
          <a:lstStyle/>
          <a:p>
            <a:r>
              <a:rPr lang="en-US" dirty="0"/>
              <a:t>6. Counting sgRNAs - Outputs</a:t>
            </a:r>
          </a:p>
        </p:txBody>
      </p:sp>
      <p:pic>
        <p:nvPicPr>
          <p:cNvPr id="18" name="Picture 17" descr="A graph of a graph with numbers&#10;&#10;Description automatically generated with medium confidence">
            <a:extLst>
              <a:ext uri="{FF2B5EF4-FFF2-40B4-BE49-F238E27FC236}">
                <a16:creationId xmlns:a16="http://schemas.microsoft.com/office/drawing/2014/main" id="{B29D25B8-C04E-71DF-AEA5-9D959CD0F8F8}"/>
              </a:ext>
            </a:extLst>
          </p:cNvPr>
          <p:cNvPicPr>
            <a:picLocks noChangeAspect="1"/>
          </p:cNvPicPr>
          <p:nvPr/>
        </p:nvPicPr>
        <p:blipFill>
          <a:blip r:embed="rId3"/>
          <a:stretch>
            <a:fillRect/>
          </a:stretch>
        </p:blipFill>
        <p:spPr>
          <a:xfrm>
            <a:off x="633393" y="2835796"/>
            <a:ext cx="3252891" cy="2835579"/>
          </a:xfrm>
          <a:prstGeom prst="rect">
            <a:avLst/>
          </a:prstGeom>
        </p:spPr>
      </p:pic>
      <p:pic>
        <p:nvPicPr>
          <p:cNvPr id="20" name="Picture 19" descr="A graph of a number of numbers and a number of points&#10;&#10;Description automatically generated">
            <a:extLst>
              <a:ext uri="{FF2B5EF4-FFF2-40B4-BE49-F238E27FC236}">
                <a16:creationId xmlns:a16="http://schemas.microsoft.com/office/drawing/2014/main" id="{A1C78000-490F-A969-1931-71526E7937DA}"/>
              </a:ext>
            </a:extLst>
          </p:cNvPr>
          <p:cNvPicPr>
            <a:picLocks noChangeAspect="1"/>
          </p:cNvPicPr>
          <p:nvPr/>
        </p:nvPicPr>
        <p:blipFill>
          <a:blip r:embed="rId4"/>
          <a:stretch>
            <a:fillRect/>
          </a:stretch>
        </p:blipFill>
        <p:spPr>
          <a:xfrm>
            <a:off x="3886284" y="2323185"/>
            <a:ext cx="3937000" cy="3860800"/>
          </a:xfrm>
          <a:prstGeom prst="rect">
            <a:avLst/>
          </a:prstGeom>
        </p:spPr>
      </p:pic>
      <p:pic>
        <p:nvPicPr>
          <p:cNvPr id="22" name="Picture 21" descr="A graph with numbers and text&#10;&#10;Description automatically generated">
            <a:extLst>
              <a:ext uri="{FF2B5EF4-FFF2-40B4-BE49-F238E27FC236}">
                <a16:creationId xmlns:a16="http://schemas.microsoft.com/office/drawing/2014/main" id="{E69523EB-92D2-8527-9F3D-2AB6FB2891F5}"/>
              </a:ext>
            </a:extLst>
          </p:cNvPr>
          <p:cNvPicPr>
            <a:picLocks noChangeAspect="1"/>
          </p:cNvPicPr>
          <p:nvPr/>
        </p:nvPicPr>
        <p:blipFill>
          <a:blip r:embed="rId5"/>
          <a:stretch>
            <a:fillRect/>
          </a:stretch>
        </p:blipFill>
        <p:spPr>
          <a:xfrm>
            <a:off x="7719870" y="2835796"/>
            <a:ext cx="4036636" cy="2835579"/>
          </a:xfrm>
          <a:prstGeom prst="rect">
            <a:avLst/>
          </a:prstGeom>
        </p:spPr>
      </p:pic>
      <p:pic>
        <p:nvPicPr>
          <p:cNvPr id="24" name="Picture 23" descr="A table with numbers and a few black text&#10;&#10;Description automatically generated">
            <a:extLst>
              <a:ext uri="{FF2B5EF4-FFF2-40B4-BE49-F238E27FC236}">
                <a16:creationId xmlns:a16="http://schemas.microsoft.com/office/drawing/2014/main" id="{2E3C44A0-60B6-FBCA-B8B6-4106AE38CB59}"/>
              </a:ext>
            </a:extLst>
          </p:cNvPr>
          <p:cNvPicPr>
            <a:picLocks noChangeAspect="1"/>
          </p:cNvPicPr>
          <p:nvPr/>
        </p:nvPicPr>
        <p:blipFill>
          <a:blip r:embed="rId6"/>
          <a:stretch>
            <a:fillRect/>
          </a:stretch>
        </p:blipFill>
        <p:spPr>
          <a:xfrm>
            <a:off x="1820140" y="944779"/>
            <a:ext cx="7918048" cy="1344113"/>
          </a:xfrm>
          <a:prstGeom prst="rect">
            <a:avLst/>
          </a:prstGeom>
        </p:spPr>
      </p:pic>
    </p:spTree>
    <p:extLst>
      <p:ext uri="{BB962C8B-B14F-4D97-AF65-F5344CB8AC3E}">
        <p14:creationId xmlns:p14="http://schemas.microsoft.com/office/powerpoint/2010/main" val="3932609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ig. 3">
            <a:extLst>
              <a:ext uri="{FF2B5EF4-FFF2-40B4-BE49-F238E27FC236}">
                <a16:creationId xmlns:a16="http://schemas.microsoft.com/office/drawing/2014/main" id="{410E9329-1930-6340-9EFF-95B7807B50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8400" y="1183035"/>
            <a:ext cx="9553615" cy="5182339"/>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92;p2">
            <a:extLst>
              <a:ext uri="{FF2B5EF4-FFF2-40B4-BE49-F238E27FC236}">
                <a16:creationId xmlns:a16="http://schemas.microsoft.com/office/drawing/2014/main" id="{1FA002D1-8DB4-38EC-44B3-344F51983F87}"/>
              </a:ext>
            </a:extLst>
          </p:cNvPr>
          <p:cNvSpPr txBox="1">
            <a:spLocks/>
          </p:cNvSpPr>
          <p:nvPr/>
        </p:nvSpPr>
        <p:spPr>
          <a:xfrm>
            <a:off x="152400" y="152400"/>
            <a:ext cx="9889067"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Century Gothic"/>
                <a:ea typeface="Century Gothic"/>
                <a:cs typeface="Century Gothic"/>
                <a:sym typeface="Century Gothic"/>
              </a:defRPr>
            </a:lvl1pPr>
            <a:lvl2pPr marR="0" lvl="1" algn="ctr"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Verdana"/>
                <a:ea typeface="Verdana"/>
                <a:cs typeface="Verdana"/>
                <a:sym typeface="Verdana"/>
              </a:defRPr>
            </a:lvl2pPr>
            <a:lvl3pPr marR="0" lvl="2" algn="ctr"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Verdana"/>
                <a:ea typeface="Verdana"/>
                <a:cs typeface="Verdana"/>
                <a:sym typeface="Verdana"/>
              </a:defRPr>
            </a:lvl3pPr>
            <a:lvl4pPr marR="0" lvl="3" algn="ctr"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Verdana"/>
                <a:ea typeface="Verdana"/>
                <a:cs typeface="Verdana"/>
                <a:sym typeface="Verdana"/>
              </a:defRPr>
            </a:lvl4pPr>
            <a:lvl5pPr marR="0" lvl="4" algn="ctr"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Verdana"/>
                <a:ea typeface="Verdana"/>
                <a:cs typeface="Verdana"/>
                <a:sym typeface="Verdana"/>
              </a:defRPr>
            </a:lvl5pPr>
            <a:lvl6pPr marR="0" lvl="5" algn="ctr"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Verdana"/>
                <a:ea typeface="Verdana"/>
                <a:cs typeface="Verdana"/>
                <a:sym typeface="Verdana"/>
              </a:defRPr>
            </a:lvl6pPr>
            <a:lvl7pPr marR="0" lvl="6" algn="ctr"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Verdana"/>
                <a:ea typeface="Verdana"/>
                <a:cs typeface="Verdana"/>
                <a:sym typeface="Verdana"/>
              </a:defRPr>
            </a:lvl7pPr>
            <a:lvl8pPr marR="0" lvl="7" algn="ctr"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Verdana"/>
                <a:ea typeface="Verdana"/>
                <a:cs typeface="Verdana"/>
                <a:sym typeface="Verdana"/>
              </a:defRPr>
            </a:lvl8pPr>
            <a:lvl9pPr marR="0" lvl="8" algn="ctr"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Verdana"/>
                <a:ea typeface="Verdana"/>
                <a:cs typeface="Verdana"/>
                <a:sym typeface="Verdana"/>
              </a:defRPr>
            </a:lvl9pPr>
          </a:lstStyle>
          <a:p>
            <a:r>
              <a:rPr lang="en-US" dirty="0"/>
              <a:t>CRISPR technology: Beyond genome editing</a:t>
            </a:r>
          </a:p>
        </p:txBody>
      </p:sp>
      <p:sp>
        <p:nvSpPr>
          <p:cNvPr id="8" name="Google Shape;152;p4">
            <a:extLst>
              <a:ext uri="{FF2B5EF4-FFF2-40B4-BE49-F238E27FC236}">
                <a16:creationId xmlns:a16="http://schemas.microsoft.com/office/drawing/2014/main" id="{4E66841E-4BBA-ECE1-D538-4619E6D16861}"/>
              </a:ext>
            </a:extLst>
          </p:cNvPr>
          <p:cNvSpPr txBox="1"/>
          <p:nvPr/>
        </p:nvSpPr>
        <p:spPr>
          <a:xfrm>
            <a:off x="152400" y="6537072"/>
            <a:ext cx="4007796" cy="246181"/>
          </a:xfrm>
          <a:prstGeom prst="rect">
            <a:avLst/>
          </a:prstGeom>
          <a:noFill/>
          <a:ln>
            <a:noFill/>
          </a:ln>
        </p:spPr>
        <p:txBody>
          <a:bodyPr spcFirstLastPara="1" wrap="square" lIns="91425" tIns="45700" rIns="91425" bIns="45700" anchor="b" anchorCtr="0">
            <a:spAutoFit/>
          </a:bodyPr>
          <a:lstStyle/>
          <a:p>
            <a:pPr lvl="0"/>
            <a:r>
              <a:rPr lang="en-US" sz="1000" dirty="0">
                <a:solidFill>
                  <a:schemeClr val="dk1"/>
                </a:solidFill>
                <a:latin typeface="Century Gothic"/>
                <a:ea typeface="Century Gothic"/>
                <a:cs typeface="Century Gothic"/>
                <a:sym typeface="Century Gothic"/>
              </a:rPr>
              <a:t>Adli 2018</a:t>
            </a:r>
          </a:p>
        </p:txBody>
      </p:sp>
    </p:spTree>
    <p:extLst>
      <p:ext uri="{BB962C8B-B14F-4D97-AF65-F5344CB8AC3E}">
        <p14:creationId xmlns:p14="http://schemas.microsoft.com/office/powerpoint/2010/main" val="3008651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AA164-5A63-153E-2C02-703AB35A3C42}"/>
              </a:ext>
            </a:extLst>
          </p:cNvPr>
          <p:cNvSpPr>
            <a:spLocks noGrp="1"/>
          </p:cNvSpPr>
          <p:nvPr>
            <p:ph type="title"/>
          </p:nvPr>
        </p:nvSpPr>
        <p:spPr/>
        <p:txBody>
          <a:bodyPr/>
          <a:lstStyle/>
          <a:p>
            <a:r>
              <a:rPr lang="en-US" dirty="0"/>
              <a:t>7. Identifying hits – </a:t>
            </a:r>
            <a:r>
              <a:rPr lang="en-US" dirty="0" err="1"/>
              <a:t>MAGeCK</a:t>
            </a:r>
            <a:r>
              <a:rPr lang="en-US" dirty="0"/>
              <a:t> test (RRA)</a:t>
            </a:r>
          </a:p>
        </p:txBody>
      </p:sp>
      <p:pic>
        <p:nvPicPr>
          <p:cNvPr id="11" name="Picture 10" descr="A screenshot of a computer&#10;&#10;Description automatically generated">
            <a:extLst>
              <a:ext uri="{FF2B5EF4-FFF2-40B4-BE49-F238E27FC236}">
                <a16:creationId xmlns:a16="http://schemas.microsoft.com/office/drawing/2014/main" id="{AA769CC9-D044-954A-3730-CCAD2218B574}"/>
              </a:ext>
            </a:extLst>
          </p:cNvPr>
          <p:cNvPicPr>
            <a:picLocks noChangeAspect="1"/>
          </p:cNvPicPr>
          <p:nvPr/>
        </p:nvPicPr>
        <p:blipFill>
          <a:blip r:embed="rId3"/>
          <a:stretch>
            <a:fillRect/>
          </a:stretch>
        </p:blipFill>
        <p:spPr>
          <a:xfrm>
            <a:off x="1725733" y="952017"/>
            <a:ext cx="7772400" cy="5794881"/>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7BD25405-C4AB-C322-55A7-3A97928B67D5}"/>
                  </a:ext>
                </a:extLst>
              </p14:cNvPr>
              <p14:cNvContentPartPr/>
              <p14:nvPr/>
            </p14:nvContentPartPr>
            <p14:xfrm>
              <a:off x="2693867" y="1987918"/>
              <a:ext cx="261535" cy="111583"/>
            </p14:xfrm>
          </p:contentPart>
        </mc:Choice>
        <mc:Fallback xmlns="">
          <p:pic>
            <p:nvPicPr>
              <p:cNvPr id="7" name="Ink 6">
                <a:extLst>
                  <a:ext uri="{FF2B5EF4-FFF2-40B4-BE49-F238E27FC236}">
                    <a16:creationId xmlns:a16="http://schemas.microsoft.com/office/drawing/2014/main" id="{7BD25405-C4AB-C322-55A7-3A97928B67D5}"/>
                  </a:ext>
                </a:extLst>
              </p:cNvPr>
              <p:cNvPicPr/>
              <p:nvPr/>
            </p:nvPicPr>
            <p:blipFill>
              <a:blip r:embed="rId5"/>
              <a:stretch>
                <a:fillRect/>
              </a:stretch>
            </p:blipFill>
            <p:spPr>
              <a:xfrm>
                <a:off x="2684873" y="1978919"/>
                <a:ext cx="279163" cy="1292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EF0D38A6-B90A-0F58-D48B-AA688EF71E90}"/>
                  </a:ext>
                </a:extLst>
              </p14:cNvPr>
              <p14:cNvContentPartPr/>
              <p14:nvPr/>
            </p14:nvContentPartPr>
            <p14:xfrm>
              <a:off x="5732141" y="1722375"/>
              <a:ext cx="261535" cy="111583"/>
            </p14:xfrm>
          </p:contentPart>
        </mc:Choice>
        <mc:Fallback xmlns="">
          <p:pic>
            <p:nvPicPr>
              <p:cNvPr id="8" name="Ink 7">
                <a:extLst>
                  <a:ext uri="{FF2B5EF4-FFF2-40B4-BE49-F238E27FC236}">
                    <a16:creationId xmlns:a16="http://schemas.microsoft.com/office/drawing/2014/main" id="{EF0D38A6-B90A-0F58-D48B-AA688EF71E90}"/>
                  </a:ext>
                </a:extLst>
              </p:cNvPr>
              <p:cNvPicPr/>
              <p:nvPr/>
            </p:nvPicPr>
            <p:blipFill>
              <a:blip r:embed="rId5"/>
              <a:stretch>
                <a:fillRect/>
              </a:stretch>
            </p:blipFill>
            <p:spPr>
              <a:xfrm>
                <a:off x="5723147" y="1713376"/>
                <a:ext cx="279163" cy="1292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A201AFF7-989E-CA60-F355-B6177CD9153D}"/>
                  </a:ext>
                </a:extLst>
              </p14:cNvPr>
              <p14:cNvContentPartPr/>
              <p14:nvPr/>
            </p14:nvContentPartPr>
            <p14:xfrm>
              <a:off x="3978657" y="2821969"/>
              <a:ext cx="261535" cy="111583"/>
            </p14:xfrm>
          </p:contentPart>
        </mc:Choice>
        <mc:Fallback xmlns="">
          <p:pic>
            <p:nvPicPr>
              <p:cNvPr id="9" name="Ink 8">
                <a:extLst>
                  <a:ext uri="{FF2B5EF4-FFF2-40B4-BE49-F238E27FC236}">
                    <a16:creationId xmlns:a16="http://schemas.microsoft.com/office/drawing/2014/main" id="{A201AFF7-989E-CA60-F355-B6177CD9153D}"/>
                  </a:ext>
                </a:extLst>
              </p:cNvPr>
              <p:cNvPicPr/>
              <p:nvPr/>
            </p:nvPicPr>
            <p:blipFill>
              <a:blip r:embed="rId5"/>
              <a:stretch>
                <a:fillRect/>
              </a:stretch>
            </p:blipFill>
            <p:spPr>
              <a:xfrm>
                <a:off x="3969663" y="2812970"/>
                <a:ext cx="279163" cy="1292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11BBF41B-8E9C-CAEE-DAEC-96053C6AA6C4}"/>
                  </a:ext>
                </a:extLst>
              </p14:cNvPr>
              <p14:cNvContentPartPr/>
              <p14:nvPr/>
            </p14:nvContentPartPr>
            <p14:xfrm>
              <a:off x="3413427" y="3429000"/>
              <a:ext cx="261535" cy="111583"/>
            </p14:xfrm>
          </p:contentPart>
        </mc:Choice>
        <mc:Fallback xmlns="">
          <p:pic>
            <p:nvPicPr>
              <p:cNvPr id="12" name="Ink 11">
                <a:extLst>
                  <a:ext uri="{FF2B5EF4-FFF2-40B4-BE49-F238E27FC236}">
                    <a16:creationId xmlns:a16="http://schemas.microsoft.com/office/drawing/2014/main" id="{11BBF41B-8E9C-CAEE-DAEC-96053C6AA6C4}"/>
                  </a:ext>
                </a:extLst>
              </p:cNvPr>
              <p:cNvPicPr/>
              <p:nvPr/>
            </p:nvPicPr>
            <p:blipFill>
              <a:blip r:embed="rId5"/>
              <a:stretch>
                <a:fillRect/>
              </a:stretch>
            </p:blipFill>
            <p:spPr>
              <a:xfrm>
                <a:off x="3404433" y="3420001"/>
                <a:ext cx="279163" cy="1292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7860E400-5240-70FE-AF5C-3CBAFDE61C34}"/>
                  </a:ext>
                </a:extLst>
              </p14:cNvPr>
              <p14:cNvContentPartPr/>
              <p14:nvPr/>
            </p14:nvContentPartPr>
            <p14:xfrm>
              <a:off x="3548052" y="4131838"/>
              <a:ext cx="261535" cy="111583"/>
            </p14:xfrm>
          </p:contentPart>
        </mc:Choice>
        <mc:Fallback xmlns="">
          <p:pic>
            <p:nvPicPr>
              <p:cNvPr id="13" name="Ink 12">
                <a:extLst>
                  <a:ext uri="{FF2B5EF4-FFF2-40B4-BE49-F238E27FC236}">
                    <a16:creationId xmlns:a16="http://schemas.microsoft.com/office/drawing/2014/main" id="{7860E400-5240-70FE-AF5C-3CBAFDE61C34}"/>
                  </a:ext>
                </a:extLst>
              </p:cNvPr>
              <p:cNvPicPr/>
              <p:nvPr/>
            </p:nvPicPr>
            <p:blipFill>
              <a:blip r:embed="rId5"/>
              <a:stretch>
                <a:fillRect/>
              </a:stretch>
            </p:blipFill>
            <p:spPr>
              <a:xfrm>
                <a:off x="3539058" y="4122839"/>
                <a:ext cx="279163" cy="1292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B8D52F09-8AB0-AD99-C57C-B3EE96C4A1F6}"/>
                  </a:ext>
                </a:extLst>
              </p14:cNvPr>
              <p14:cNvContentPartPr/>
              <p14:nvPr/>
            </p14:nvContentPartPr>
            <p14:xfrm>
              <a:off x="3620945" y="4538900"/>
              <a:ext cx="261535" cy="111583"/>
            </p14:xfrm>
          </p:contentPart>
        </mc:Choice>
        <mc:Fallback xmlns="">
          <p:pic>
            <p:nvPicPr>
              <p:cNvPr id="14" name="Ink 13">
                <a:extLst>
                  <a:ext uri="{FF2B5EF4-FFF2-40B4-BE49-F238E27FC236}">
                    <a16:creationId xmlns:a16="http://schemas.microsoft.com/office/drawing/2014/main" id="{B8D52F09-8AB0-AD99-C57C-B3EE96C4A1F6}"/>
                  </a:ext>
                </a:extLst>
              </p:cNvPr>
              <p:cNvPicPr/>
              <p:nvPr/>
            </p:nvPicPr>
            <p:blipFill>
              <a:blip r:embed="rId5"/>
              <a:stretch>
                <a:fillRect/>
              </a:stretch>
            </p:blipFill>
            <p:spPr>
              <a:xfrm>
                <a:off x="3611951" y="4529901"/>
                <a:ext cx="279163" cy="1292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B7B70DCF-C332-FE01-8C1F-1A846A246965}"/>
                  </a:ext>
                </a:extLst>
              </p14:cNvPr>
              <p14:cNvContentPartPr/>
              <p14:nvPr/>
            </p14:nvContentPartPr>
            <p14:xfrm>
              <a:off x="3717122" y="6504648"/>
              <a:ext cx="261535" cy="111583"/>
            </p14:xfrm>
          </p:contentPart>
        </mc:Choice>
        <mc:Fallback xmlns="">
          <p:pic>
            <p:nvPicPr>
              <p:cNvPr id="15" name="Ink 14">
                <a:extLst>
                  <a:ext uri="{FF2B5EF4-FFF2-40B4-BE49-F238E27FC236}">
                    <a16:creationId xmlns:a16="http://schemas.microsoft.com/office/drawing/2014/main" id="{B7B70DCF-C332-FE01-8C1F-1A846A246965}"/>
                  </a:ext>
                </a:extLst>
              </p:cNvPr>
              <p:cNvPicPr/>
              <p:nvPr/>
            </p:nvPicPr>
            <p:blipFill>
              <a:blip r:embed="rId5"/>
              <a:stretch>
                <a:fillRect/>
              </a:stretch>
            </p:blipFill>
            <p:spPr>
              <a:xfrm>
                <a:off x="3708128" y="6495649"/>
                <a:ext cx="279163" cy="129220"/>
              </a:xfrm>
              <a:prstGeom prst="rect">
                <a:avLst/>
              </a:prstGeom>
            </p:spPr>
          </p:pic>
        </mc:Fallback>
      </mc:AlternateContent>
    </p:spTree>
    <p:extLst>
      <p:ext uri="{BB962C8B-B14F-4D97-AF65-F5344CB8AC3E}">
        <p14:creationId xmlns:p14="http://schemas.microsoft.com/office/powerpoint/2010/main" val="40097220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AA164-5A63-153E-2C02-703AB35A3C42}"/>
              </a:ext>
            </a:extLst>
          </p:cNvPr>
          <p:cNvSpPr>
            <a:spLocks noGrp="1"/>
          </p:cNvSpPr>
          <p:nvPr>
            <p:ph type="title"/>
          </p:nvPr>
        </p:nvSpPr>
        <p:spPr/>
        <p:txBody>
          <a:bodyPr/>
          <a:lstStyle/>
          <a:p>
            <a:r>
              <a:rPr lang="en-US" dirty="0"/>
              <a:t>7. Identifying hits – SgRNA ranking</a:t>
            </a:r>
          </a:p>
        </p:txBody>
      </p:sp>
      <p:pic>
        <p:nvPicPr>
          <p:cNvPr id="6" name="Picture 5" descr="A screenshot of a table&#10;&#10;Description automatically generated">
            <a:extLst>
              <a:ext uri="{FF2B5EF4-FFF2-40B4-BE49-F238E27FC236}">
                <a16:creationId xmlns:a16="http://schemas.microsoft.com/office/drawing/2014/main" id="{73A4C57C-7B25-1FA6-75FC-E1FC884A9D25}"/>
              </a:ext>
            </a:extLst>
          </p:cNvPr>
          <p:cNvPicPr>
            <a:picLocks noChangeAspect="1"/>
          </p:cNvPicPr>
          <p:nvPr/>
        </p:nvPicPr>
        <p:blipFill>
          <a:blip r:embed="rId3"/>
          <a:stretch>
            <a:fillRect/>
          </a:stretch>
        </p:blipFill>
        <p:spPr>
          <a:xfrm>
            <a:off x="609862" y="1481559"/>
            <a:ext cx="10972275" cy="3151207"/>
          </a:xfrm>
          <a:prstGeom prst="rect">
            <a:avLst/>
          </a:prstGeom>
        </p:spPr>
      </p:pic>
    </p:spTree>
    <p:extLst>
      <p:ext uri="{BB962C8B-B14F-4D97-AF65-F5344CB8AC3E}">
        <p14:creationId xmlns:p14="http://schemas.microsoft.com/office/powerpoint/2010/main" val="37912294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AA164-5A63-153E-2C02-703AB35A3C42}"/>
              </a:ext>
            </a:extLst>
          </p:cNvPr>
          <p:cNvSpPr>
            <a:spLocks noGrp="1"/>
          </p:cNvSpPr>
          <p:nvPr>
            <p:ph type="title"/>
          </p:nvPr>
        </p:nvSpPr>
        <p:spPr/>
        <p:txBody>
          <a:bodyPr/>
          <a:lstStyle/>
          <a:p>
            <a:r>
              <a:rPr lang="en-US" dirty="0"/>
              <a:t>7. Identifying hits – Gene ranking</a:t>
            </a:r>
          </a:p>
        </p:txBody>
      </p:sp>
      <p:pic>
        <p:nvPicPr>
          <p:cNvPr id="3" name="Picture 2" descr="A table with numbers and a number on it&#10;&#10;Description automatically generated">
            <a:extLst>
              <a:ext uri="{FF2B5EF4-FFF2-40B4-BE49-F238E27FC236}">
                <a16:creationId xmlns:a16="http://schemas.microsoft.com/office/drawing/2014/main" id="{C114806E-4649-665F-0C77-7837A3014099}"/>
              </a:ext>
            </a:extLst>
          </p:cNvPr>
          <p:cNvPicPr>
            <a:picLocks noChangeAspect="1"/>
          </p:cNvPicPr>
          <p:nvPr/>
        </p:nvPicPr>
        <p:blipFill>
          <a:blip r:embed="rId3"/>
          <a:stretch>
            <a:fillRect/>
          </a:stretch>
        </p:blipFill>
        <p:spPr>
          <a:xfrm>
            <a:off x="474562" y="1461304"/>
            <a:ext cx="10889965" cy="2754774"/>
          </a:xfrm>
          <a:prstGeom prst="rect">
            <a:avLst/>
          </a:prstGeom>
        </p:spPr>
      </p:pic>
    </p:spTree>
    <p:extLst>
      <p:ext uri="{BB962C8B-B14F-4D97-AF65-F5344CB8AC3E}">
        <p14:creationId xmlns:p14="http://schemas.microsoft.com/office/powerpoint/2010/main" val="32342035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AA164-5A63-153E-2C02-703AB35A3C42}"/>
              </a:ext>
            </a:extLst>
          </p:cNvPr>
          <p:cNvSpPr>
            <a:spLocks noGrp="1"/>
          </p:cNvSpPr>
          <p:nvPr>
            <p:ph type="title"/>
          </p:nvPr>
        </p:nvSpPr>
        <p:spPr/>
        <p:txBody>
          <a:bodyPr/>
          <a:lstStyle/>
          <a:p>
            <a:r>
              <a:rPr lang="en-US" dirty="0"/>
              <a:t>9. Interpreting results – Negative selection</a:t>
            </a:r>
          </a:p>
        </p:txBody>
      </p:sp>
      <p:pic>
        <p:nvPicPr>
          <p:cNvPr id="5" name="Picture 4" descr="A diagram of a distribution of values&#10;&#10;Description automatically generated">
            <a:extLst>
              <a:ext uri="{FF2B5EF4-FFF2-40B4-BE49-F238E27FC236}">
                <a16:creationId xmlns:a16="http://schemas.microsoft.com/office/drawing/2014/main" id="{52AC72EC-6A32-B8DF-A086-6CF6CA434030}"/>
              </a:ext>
            </a:extLst>
          </p:cNvPr>
          <p:cNvPicPr>
            <a:picLocks noChangeAspect="1"/>
          </p:cNvPicPr>
          <p:nvPr/>
        </p:nvPicPr>
        <p:blipFill>
          <a:blip r:embed="rId2"/>
          <a:stretch>
            <a:fillRect/>
          </a:stretch>
        </p:blipFill>
        <p:spPr>
          <a:xfrm>
            <a:off x="5689600" y="1048714"/>
            <a:ext cx="5588000" cy="5524500"/>
          </a:xfrm>
          <a:prstGeom prst="rect">
            <a:avLst/>
          </a:prstGeom>
        </p:spPr>
      </p:pic>
      <p:pic>
        <p:nvPicPr>
          <p:cNvPr id="6" name="Picture 5" descr="A graph of a number of genes&#10;&#10;Description automatically generated">
            <a:extLst>
              <a:ext uri="{FF2B5EF4-FFF2-40B4-BE49-F238E27FC236}">
                <a16:creationId xmlns:a16="http://schemas.microsoft.com/office/drawing/2014/main" id="{E8D8EFC5-7BF0-0EF5-26EB-514E4E8B1FEB}"/>
              </a:ext>
            </a:extLst>
          </p:cNvPr>
          <p:cNvPicPr>
            <a:picLocks noChangeAspect="1"/>
          </p:cNvPicPr>
          <p:nvPr/>
        </p:nvPicPr>
        <p:blipFill>
          <a:blip r:embed="rId3"/>
          <a:stretch>
            <a:fillRect/>
          </a:stretch>
        </p:blipFill>
        <p:spPr>
          <a:xfrm>
            <a:off x="38100" y="1048714"/>
            <a:ext cx="5651500" cy="5499100"/>
          </a:xfrm>
          <a:prstGeom prst="rect">
            <a:avLst/>
          </a:prstGeom>
        </p:spPr>
      </p:pic>
    </p:spTree>
    <p:extLst>
      <p:ext uri="{BB962C8B-B14F-4D97-AF65-F5344CB8AC3E}">
        <p14:creationId xmlns:p14="http://schemas.microsoft.com/office/powerpoint/2010/main" val="12302270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AA164-5A63-153E-2C02-703AB35A3C42}"/>
              </a:ext>
            </a:extLst>
          </p:cNvPr>
          <p:cNvSpPr>
            <a:spLocks noGrp="1"/>
          </p:cNvSpPr>
          <p:nvPr>
            <p:ph type="title"/>
          </p:nvPr>
        </p:nvSpPr>
        <p:spPr/>
        <p:txBody>
          <a:bodyPr/>
          <a:lstStyle/>
          <a:p>
            <a:r>
              <a:rPr lang="en-US" dirty="0"/>
              <a:t>9. Interpreting results – Negative selection</a:t>
            </a:r>
          </a:p>
        </p:txBody>
      </p:sp>
      <p:pic>
        <p:nvPicPr>
          <p:cNvPr id="3" name="Picture 2" descr="A graph with colored lines and numbers&#10;&#10;Description automatically generated">
            <a:extLst>
              <a:ext uri="{FF2B5EF4-FFF2-40B4-BE49-F238E27FC236}">
                <a16:creationId xmlns:a16="http://schemas.microsoft.com/office/drawing/2014/main" id="{F2D15E54-AA61-2FA8-E685-1FD7A277D5EC}"/>
              </a:ext>
            </a:extLst>
          </p:cNvPr>
          <p:cNvPicPr>
            <a:picLocks noChangeAspect="1"/>
          </p:cNvPicPr>
          <p:nvPr/>
        </p:nvPicPr>
        <p:blipFill>
          <a:blip r:embed="rId3"/>
          <a:stretch>
            <a:fillRect/>
          </a:stretch>
        </p:blipFill>
        <p:spPr>
          <a:xfrm>
            <a:off x="6198366" y="1047007"/>
            <a:ext cx="5283200" cy="5537200"/>
          </a:xfrm>
          <a:prstGeom prst="rect">
            <a:avLst/>
          </a:prstGeom>
        </p:spPr>
      </p:pic>
      <p:pic>
        <p:nvPicPr>
          <p:cNvPr id="4" name="Picture 3" descr="A graph with lines and numbers&#10;&#10;Description automatically generated">
            <a:extLst>
              <a:ext uri="{FF2B5EF4-FFF2-40B4-BE49-F238E27FC236}">
                <a16:creationId xmlns:a16="http://schemas.microsoft.com/office/drawing/2014/main" id="{AD009BDD-59F6-23D9-B480-AAED3848798A}"/>
              </a:ext>
            </a:extLst>
          </p:cNvPr>
          <p:cNvPicPr>
            <a:picLocks noChangeAspect="1"/>
          </p:cNvPicPr>
          <p:nvPr/>
        </p:nvPicPr>
        <p:blipFill>
          <a:blip r:embed="rId4"/>
          <a:stretch>
            <a:fillRect/>
          </a:stretch>
        </p:blipFill>
        <p:spPr>
          <a:xfrm>
            <a:off x="419100" y="873688"/>
            <a:ext cx="5575300" cy="5626100"/>
          </a:xfrm>
          <a:prstGeom prst="rect">
            <a:avLst/>
          </a:prstGeom>
        </p:spPr>
      </p:pic>
    </p:spTree>
    <p:extLst>
      <p:ext uri="{BB962C8B-B14F-4D97-AF65-F5344CB8AC3E}">
        <p14:creationId xmlns:p14="http://schemas.microsoft.com/office/powerpoint/2010/main" val="34076976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AA164-5A63-153E-2C02-703AB35A3C42}"/>
              </a:ext>
            </a:extLst>
          </p:cNvPr>
          <p:cNvSpPr>
            <a:spLocks noGrp="1"/>
          </p:cNvSpPr>
          <p:nvPr>
            <p:ph type="title"/>
          </p:nvPr>
        </p:nvSpPr>
        <p:spPr/>
        <p:txBody>
          <a:bodyPr/>
          <a:lstStyle/>
          <a:p>
            <a:r>
              <a:rPr lang="en-US" dirty="0"/>
              <a:t>9. Interpreting results – Positive selection</a:t>
            </a:r>
          </a:p>
        </p:txBody>
      </p:sp>
      <p:pic>
        <p:nvPicPr>
          <p:cNvPr id="4" name="Picture 3" descr="A graph of a number of genes&#10;&#10;Description automatically generated">
            <a:extLst>
              <a:ext uri="{FF2B5EF4-FFF2-40B4-BE49-F238E27FC236}">
                <a16:creationId xmlns:a16="http://schemas.microsoft.com/office/drawing/2014/main" id="{815C30A5-DB79-2ACD-387F-8DA5AFC09CFD}"/>
              </a:ext>
            </a:extLst>
          </p:cNvPr>
          <p:cNvPicPr>
            <a:picLocks noChangeAspect="1"/>
          </p:cNvPicPr>
          <p:nvPr/>
        </p:nvPicPr>
        <p:blipFill>
          <a:blip r:embed="rId2"/>
          <a:stretch>
            <a:fillRect/>
          </a:stretch>
        </p:blipFill>
        <p:spPr>
          <a:xfrm>
            <a:off x="218311" y="868021"/>
            <a:ext cx="5435600" cy="5422900"/>
          </a:xfrm>
          <a:prstGeom prst="rect">
            <a:avLst/>
          </a:prstGeom>
        </p:spPr>
      </p:pic>
      <p:pic>
        <p:nvPicPr>
          <p:cNvPr id="8" name="Picture 7" descr="A graph of a distribution of values&#10;&#10;Description automatically generated">
            <a:extLst>
              <a:ext uri="{FF2B5EF4-FFF2-40B4-BE49-F238E27FC236}">
                <a16:creationId xmlns:a16="http://schemas.microsoft.com/office/drawing/2014/main" id="{5ACA51FB-8AB2-8A80-C680-1F8380ABED0A}"/>
              </a:ext>
            </a:extLst>
          </p:cNvPr>
          <p:cNvPicPr>
            <a:picLocks noChangeAspect="1"/>
          </p:cNvPicPr>
          <p:nvPr/>
        </p:nvPicPr>
        <p:blipFill>
          <a:blip r:embed="rId3"/>
          <a:stretch>
            <a:fillRect/>
          </a:stretch>
        </p:blipFill>
        <p:spPr>
          <a:xfrm>
            <a:off x="5927203" y="936223"/>
            <a:ext cx="5638800" cy="5549900"/>
          </a:xfrm>
          <a:prstGeom prst="rect">
            <a:avLst/>
          </a:prstGeom>
        </p:spPr>
      </p:pic>
    </p:spTree>
    <p:extLst>
      <p:ext uri="{BB962C8B-B14F-4D97-AF65-F5344CB8AC3E}">
        <p14:creationId xmlns:p14="http://schemas.microsoft.com/office/powerpoint/2010/main" val="37184468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AA164-5A63-153E-2C02-703AB35A3C42}"/>
              </a:ext>
            </a:extLst>
          </p:cNvPr>
          <p:cNvSpPr>
            <a:spLocks noGrp="1"/>
          </p:cNvSpPr>
          <p:nvPr>
            <p:ph type="title"/>
          </p:nvPr>
        </p:nvSpPr>
        <p:spPr/>
        <p:txBody>
          <a:bodyPr/>
          <a:lstStyle/>
          <a:p>
            <a:r>
              <a:rPr lang="en-US" dirty="0"/>
              <a:t>9. Interpreting results – Positive selection</a:t>
            </a:r>
          </a:p>
        </p:txBody>
      </p:sp>
      <p:pic>
        <p:nvPicPr>
          <p:cNvPr id="6" name="Picture 5" descr="A graph of a graph with numbers and lines&#10;&#10;Description automatically generated with medium confidence">
            <a:extLst>
              <a:ext uri="{FF2B5EF4-FFF2-40B4-BE49-F238E27FC236}">
                <a16:creationId xmlns:a16="http://schemas.microsoft.com/office/drawing/2014/main" id="{C5F22B8D-8093-E379-CF85-BB1DF95EDEBD}"/>
              </a:ext>
            </a:extLst>
          </p:cNvPr>
          <p:cNvPicPr>
            <a:picLocks noChangeAspect="1"/>
          </p:cNvPicPr>
          <p:nvPr/>
        </p:nvPicPr>
        <p:blipFill>
          <a:blip r:embed="rId3"/>
          <a:stretch>
            <a:fillRect/>
          </a:stretch>
        </p:blipFill>
        <p:spPr>
          <a:xfrm>
            <a:off x="292260" y="1131425"/>
            <a:ext cx="5334000" cy="5549900"/>
          </a:xfrm>
          <a:prstGeom prst="rect">
            <a:avLst/>
          </a:prstGeom>
        </p:spPr>
      </p:pic>
      <p:pic>
        <p:nvPicPr>
          <p:cNvPr id="8" name="Picture 7" descr="A graph of a number of samples&#10;&#10;Description automatically generated with medium confidence">
            <a:extLst>
              <a:ext uri="{FF2B5EF4-FFF2-40B4-BE49-F238E27FC236}">
                <a16:creationId xmlns:a16="http://schemas.microsoft.com/office/drawing/2014/main" id="{DF45CE97-84B1-DE0A-E6AF-F88F0487BDF3}"/>
              </a:ext>
            </a:extLst>
          </p:cNvPr>
          <p:cNvPicPr>
            <a:picLocks noChangeAspect="1"/>
          </p:cNvPicPr>
          <p:nvPr/>
        </p:nvPicPr>
        <p:blipFill>
          <a:blip r:embed="rId4"/>
          <a:stretch>
            <a:fillRect/>
          </a:stretch>
        </p:blipFill>
        <p:spPr>
          <a:xfrm>
            <a:off x="5930900" y="1167275"/>
            <a:ext cx="5346700" cy="5537200"/>
          </a:xfrm>
          <a:prstGeom prst="rect">
            <a:avLst/>
          </a:prstGeom>
        </p:spPr>
      </p:pic>
    </p:spTree>
    <p:extLst>
      <p:ext uri="{BB962C8B-B14F-4D97-AF65-F5344CB8AC3E}">
        <p14:creationId xmlns:p14="http://schemas.microsoft.com/office/powerpoint/2010/main" val="16083050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980E3-F844-416D-FBDD-5334562F0C59}"/>
              </a:ext>
            </a:extLst>
          </p:cNvPr>
          <p:cNvSpPr>
            <a:spLocks noGrp="1"/>
          </p:cNvSpPr>
          <p:nvPr>
            <p:ph type="title"/>
          </p:nvPr>
        </p:nvSpPr>
        <p:spPr/>
        <p:txBody>
          <a:bodyPr/>
          <a:lstStyle/>
          <a:p>
            <a:r>
              <a:rPr lang="en-US" dirty="0"/>
              <a:t>9. </a:t>
            </a:r>
            <a:r>
              <a:rPr lang="en-US" sz="2800" b="1" dirty="0"/>
              <a:t>Pathway analysis</a:t>
            </a:r>
            <a:endParaRPr lang="en-US" dirty="0"/>
          </a:p>
        </p:txBody>
      </p:sp>
      <p:pic>
        <p:nvPicPr>
          <p:cNvPr id="4" name="Picture 3" descr="A screenshot of a computer&#10;&#10;Description automatically generated">
            <a:extLst>
              <a:ext uri="{FF2B5EF4-FFF2-40B4-BE49-F238E27FC236}">
                <a16:creationId xmlns:a16="http://schemas.microsoft.com/office/drawing/2014/main" id="{298FF700-B99F-28CC-5C78-5344823CC18D}"/>
              </a:ext>
            </a:extLst>
          </p:cNvPr>
          <p:cNvPicPr>
            <a:picLocks noChangeAspect="1"/>
          </p:cNvPicPr>
          <p:nvPr/>
        </p:nvPicPr>
        <p:blipFill>
          <a:blip r:embed="rId2"/>
          <a:stretch>
            <a:fillRect/>
          </a:stretch>
        </p:blipFill>
        <p:spPr>
          <a:xfrm>
            <a:off x="2314936" y="1284697"/>
            <a:ext cx="6099859" cy="5536496"/>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776E3F20-984A-EFD7-3E02-56A9FDF47C95}"/>
                  </a:ext>
                </a:extLst>
              </p14:cNvPr>
              <p14:cNvContentPartPr/>
              <p14:nvPr/>
            </p14:nvContentPartPr>
            <p14:xfrm>
              <a:off x="3243584" y="2104339"/>
              <a:ext cx="261535" cy="111583"/>
            </p14:xfrm>
          </p:contentPart>
        </mc:Choice>
        <mc:Fallback xmlns="">
          <p:pic>
            <p:nvPicPr>
              <p:cNvPr id="5" name="Ink 4">
                <a:extLst>
                  <a:ext uri="{FF2B5EF4-FFF2-40B4-BE49-F238E27FC236}">
                    <a16:creationId xmlns:a16="http://schemas.microsoft.com/office/drawing/2014/main" id="{776E3F20-984A-EFD7-3E02-56A9FDF47C95}"/>
                  </a:ext>
                </a:extLst>
              </p:cNvPr>
              <p:cNvPicPr/>
              <p:nvPr/>
            </p:nvPicPr>
            <p:blipFill>
              <a:blip r:embed="rId4"/>
              <a:stretch>
                <a:fillRect/>
              </a:stretch>
            </p:blipFill>
            <p:spPr>
              <a:xfrm>
                <a:off x="3234590" y="2095340"/>
                <a:ext cx="279163" cy="1292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BB872008-36D8-B0BE-2204-CE83CB4059C0}"/>
                  </a:ext>
                </a:extLst>
              </p14:cNvPr>
              <p14:cNvContentPartPr/>
              <p14:nvPr/>
            </p14:nvContentPartPr>
            <p14:xfrm>
              <a:off x="5103330" y="1872846"/>
              <a:ext cx="261535" cy="111583"/>
            </p14:xfrm>
          </p:contentPart>
        </mc:Choice>
        <mc:Fallback xmlns="">
          <p:pic>
            <p:nvPicPr>
              <p:cNvPr id="6" name="Ink 5">
                <a:extLst>
                  <a:ext uri="{FF2B5EF4-FFF2-40B4-BE49-F238E27FC236}">
                    <a16:creationId xmlns:a16="http://schemas.microsoft.com/office/drawing/2014/main" id="{BB872008-36D8-B0BE-2204-CE83CB4059C0}"/>
                  </a:ext>
                </a:extLst>
              </p:cNvPr>
              <p:cNvPicPr/>
              <p:nvPr/>
            </p:nvPicPr>
            <p:blipFill>
              <a:blip r:embed="rId4"/>
              <a:stretch>
                <a:fillRect/>
              </a:stretch>
            </p:blipFill>
            <p:spPr>
              <a:xfrm>
                <a:off x="5094336" y="1863847"/>
                <a:ext cx="279163" cy="1292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3E3FD87C-4419-DC66-1D2F-7EACB0CC92AF}"/>
                  </a:ext>
                </a:extLst>
              </p14:cNvPr>
              <p14:cNvContentPartPr/>
              <p14:nvPr/>
            </p14:nvContentPartPr>
            <p14:xfrm>
              <a:off x="5364865" y="2879843"/>
              <a:ext cx="261535" cy="111583"/>
            </p14:xfrm>
          </p:contentPart>
        </mc:Choice>
        <mc:Fallback xmlns="">
          <p:pic>
            <p:nvPicPr>
              <p:cNvPr id="7" name="Ink 6">
                <a:extLst>
                  <a:ext uri="{FF2B5EF4-FFF2-40B4-BE49-F238E27FC236}">
                    <a16:creationId xmlns:a16="http://schemas.microsoft.com/office/drawing/2014/main" id="{3E3FD87C-4419-DC66-1D2F-7EACB0CC92AF}"/>
                  </a:ext>
                </a:extLst>
              </p:cNvPr>
              <p:cNvPicPr/>
              <p:nvPr/>
            </p:nvPicPr>
            <p:blipFill>
              <a:blip r:embed="rId4"/>
              <a:stretch>
                <a:fillRect/>
              </a:stretch>
            </p:blipFill>
            <p:spPr>
              <a:xfrm>
                <a:off x="5355871" y="2870844"/>
                <a:ext cx="279163" cy="1292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015C7D7F-30C1-0E6B-E761-CED9A6182CB4}"/>
                  </a:ext>
                </a:extLst>
              </p14:cNvPr>
              <p14:cNvContentPartPr/>
              <p14:nvPr/>
            </p14:nvContentPartPr>
            <p14:xfrm>
              <a:off x="4227432" y="4731793"/>
              <a:ext cx="261535" cy="111583"/>
            </p14:xfrm>
          </p:contentPart>
        </mc:Choice>
        <mc:Fallback xmlns="">
          <p:pic>
            <p:nvPicPr>
              <p:cNvPr id="8" name="Ink 7">
                <a:extLst>
                  <a:ext uri="{FF2B5EF4-FFF2-40B4-BE49-F238E27FC236}">
                    <a16:creationId xmlns:a16="http://schemas.microsoft.com/office/drawing/2014/main" id="{015C7D7F-30C1-0E6B-E761-CED9A6182CB4}"/>
                  </a:ext>
                </a:extLst>
              </p:cNvPr>
              <p:cNvPicPr/>
              <p:nvPr/>
            </p:nvPicPr>
            <p:blipFill>
              <a:blip r:embed="rId4"/>
              <a:stretch>
                <a:fillRect/>
              </a:stretch>
            </p:blipFill>
            <p:spPr>
              <a:xfrm>
                <a:off x="4218438" y="4722794"/>
                <a:ext cx="279163" cy="1292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018FB771-83D7-E6C7-5EB8-05B5739C2D18}"/>
                  </a:ext>
                </a:extLst>
              </p14:cNvPr>
              <p14:cNvContentPartPr/>
              <p14:nvPr/>
            </p14:nvContentPartPr>
            <p14:xfrm>
              <a:off x="4358199" y="6618466"/>
              <a:ext cx="261535" cy="111583"/>
            </p14:xfrm>
          </p:contentPart>
        </mc:Choice>
        <mc:Fallback xmlns="">
          <p:pic>
            <p:nvPicPr>
              <p:cNvPr id="9" name="Ink 8">
                <a:extLst>
                  <a:ext uri="{FF2B5EF4-FFF2-40B4-BE49-F238E27FC236}">
                    <a16:creationId xmlns:a16="http://schemas.microsoft.com/office/drawing/2014/main" id="{018FB771-83D7-E6C7-5EB8-05B5739C2D18}"/>
                  </a:ext>
                </a:extLst>
              </p:cNvPr>
              <p:cNvPicPr/>
              <p:nvPr/>
            </p:nvPicPr>
            <p:blipFill>
              <a:blip r:embed="rId4"/>
              <a:stretch>
                <a:fillRect/>
              </a:stretch>
            </p:blipFill>
            <p:spPr>
              <a:xfrm>
                <a:off x="4349205" y="6609467"/>
                <a:ext cx="279163" cy="129220"/>
              </a:xfrm>
              <a:prstGeom prst="rect">
                <a:avLst/>
              </a:prstGeom>
            </p:spPr>
          </p:pic>
        </mc:Fallback>
      </mc:AlternateContent>
    </p:spTree>
    <p:extLst>
      <p:ext uri="{BB962C8B-B14F-4D97-AF65-F5344CB8AC3E}">
        <p14:creationId xmlns:p14="http://schemas.microsoft.com/office/powerpoint/2010/main" val="15735401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D3D06-CE19-9D30-C215-B10EA6FB8448}"/>
              </a:ext>
            </a:extLst>
          </p:cNvPr>
          <p:cNvSpPr>
            <a:spLocks noGrp="1"/>
          </p:cNvSpPr>
          <p:nvPr>
            <p:ph type="title"/>
          </p:nvPr>
        </p:nvSpPr>
        <p:spPr/>
        <p:txBody>
          <a:bodyPr/>
          <a:lstStyle/>
          <a:p>
            <a:r>
              <a:rPr lang="en-US" dirty="0"/>
              <a:t>9. </a:t>
            </a:r>
            <a:r>
              <a:rPr lang="en-US" sz="2800" b="1" dirty="0"/>
              <a:t>Pathway analysis</a:t>
            </a:r>
            <a:endParaRPr lang="en-US" dirty="0"/>
          </a:p>
        </p:txBody>
      </p:sp>
      <p:pic>
        <p:nvPicPr>
          <p:cNvPr id="3" name="Picture 2" descr="A screenshot of a dna test&#10;&#10;Description automatically generated">
            <a:extLst>
              <a:ext uri="{FF2B5EF4-FFF2-40B4-BE49-F238E27FC236}">
                <a16:creationId xmlns:a16="http://schemas.microsoft.com/office/drawing/2014/main" id="{C9DFF635-7840-C127-1F0F-B42A6EAA455A}"/>
              </a:ext>
            </a:extLst>
          </p:cNvPr>
          <p:cNvPicPr>
            <a:picLocks noChangeAspect="1"/>
          </p:cNvPicPr>
          <p:nvPr/>
        </p:nvPicPr>
        <p:blipFill>
          <a:blip r:embed="rId2"/>
          <a:stretch>
            <a:fillRect/>
          </a:stretch>
        </p:blipFill>
        <p:spPr>
          <a:xfrm>
            <a:off x="2895680" y="1015598"/>
            <a:ext cx="6630284" cy="5722828"/>
          </a:xfrm>
          <a:prstGeom prst="rect">
            <a:avLst/>
          </a:prstGeom>
        </p:spPr>
      </p:pic>
    </p:spTree>
    <p:extLst>
      <p:ext uri="{BB962C8B-B14F-4D97-AF65-F5344CB8AC3E}">
        <p14:creationId xmlns:p14="http://schemas.microsoft.com/office/powerpoint/2010/main" val="35841630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pic>
        <p:nvPicPr>
          <p:cNvPr id="3" name="Picture 2" descr="A logo with text and a green tag&#10;&#10;Description automatically generated with medium confidence">
            <a:extLst>
              <a:ext uri="{FF2B5EF4-FFF2-40B4-BE49-F238E27FC236}">
                <a16:creationId xmlns:a16="http://schemas.microsoft.com/office/drawing/2014/main" id="{685FA547-0A18-5A17-BE7D-3F92009694D2}"/>
              </a:ext>
            </a:extLst>
          </p:cNvPr>
          <p:cNvPicPr>
            <a:picLocks noChangeAspect="1"/>
          </p:cNvPicPr>
          <p:nvPr/>
        </p:nvPicPr>
        <p:blipFill>
          <a:blip r:embed="rId3"/>
          <a:stretch>
            <a:fillRect/>
          </a:stretch>
        </p:blipFill>
        <p:spPr>
          <a:xfrm>
            <a:off x="6721504" y="1112444"/>
            <a:ext cx="5041900" cy="2425700"/>
          </a:xfrm>
          <a:prstGeom prst="rect">
            <a:avLst/>
          </a:prstGeom>
        </p:spPr>
      </p:pic>
      <p:sp>
        <p:nvSpPr>
          <p:cNvPr id="1487" name="Google Shape;1487;p66"/>
          <p:cNvSpPr txBox="1">
            <a:spLocks noGrp="1"/>
          </p:cNvSpPr>
          <p:nvPr>
            <p:ph type="title"/>
          </p:nvPr>
        </p:nvSpPr>
        <p:spPr>
          <a:xfrm>
            <a:off x="0" y="0"/>
            <a:ext cx="9889067"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ACKNOWLEDGEMENTS</a:t>
            </a:r>
          </a:p>
        </p:txBody>
      </p:sp>
      <p:sp>
        <p:nvSpPr>
          <p:cNvPr id="1489" name="Google Shape;1489;p66"/>
          <p:cNvSpPr txBox="1"/>
          <p:nvPr/>
        </p:nvSpPr>
        <p:spPr>
          <a:xfrm>
            <a:off x="46513" y="861087"/>
            <a:ext cx="3315665" cy="236010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000"/>
              <a:buFont typeface="Century Gothic"/>
              <a:buNone/>
            </a:pPr>
            <a:r>
              <a:rPr lang="en-US" sz="2000" b="1" i="0" dirty="0">
                <a:solidFill>
                  <a:schemeClr val="dk1"/>
                </a:solidFill>
                <a:latin typeface="Century Gothic"/>
                <a:ea typeface="Century Gothic"/>
                <a:cs typeface="Century Gothic"/>
                <a:sym typeface="Century Gothic"/>
              </a:rPr>
              <a:t>WEHI - Bioinformatics Division </a:t>
            </a:r>
          </a:p>
          <a:p>
            <a:pPr marL="0" marR="0" lvl="0" indent="0" algn="l" rtl="0">
              <a:spcBef>
                <a:spcPts val="0"/>
              </a:spcBef>
              <a:spcAft>
                <a:spcPts val="0"/>
              </a:spcAft>
              <a:buClr>
                <a:schemeClr val="dk1"/>
              </a:buClr>
              <a:buSzPts val="2000"/>
              <a:buFont typeface="Century Gothic"/>
              <a:buNone/>
            </a:pPr>
            <a:r>
              <a:rPr lang="en-US" sz="2000" b="1" dirty="0">
                <a:solidFill>
                  <a:srgbClr val="0070C0"/>
                </a:solidFill>
                <a:latin typeface="Century Gothic"/>
                <a:ea typeface="Century Gothic"/>
                <a:cs typeface="Century Gothic"/>
                <a:sym typeface="Century Gothic"/>
              </a:rPr>
              <a:t>Tony Papenfuss</a:t>
            </a:r>
          </a:p>
          <a:p>
            <a:pPr>
              <a:buClr>
                <a:schemeClr val="dk1"/>
              </a:buClr>
              <a:buSzPts val="2000"/>
            </a:pPr>
            <a:r>
              <a:rPr lang="en-US" sz="2000" dirty="0">
                <a:solidFill>
                  <a:schemeClr val="dk1"/>
                </a:solidFill>
                <a:latin typeface="Century Gothic"/>
                <a:ea typeface="Century Gothic"/>
                <a:cs typeface="Century Gothic"/>
                <a:sym typeface="Century Gothic"/>
              </a:rPr>
              <a:t>Gordon Smyth</a:t>
            </a:r>
          </a:p>
          <a:p>
            <a:pPr marL="0" marR="0" lvl="0" indent="0" algn="l" rtl="0">
              <a:spcBef>
                <a:spcPts val="0"/>
              </a:spcBef>
              <a:spcAft>
                <a:spcPts val="0"/>
              </a:spcAft>
              <a:buClr>
                <a:schemeClr val="dk1"/>
              </a:buClr>
              <a:buSzPts val="2000"/>
              <a:buFont typeface="Century Gothic"/>
              <a:buNone/>
            </a:pPr>
            <a:r>
              <a:rPr lang="en-US" sz="2000" dirty="0">
                <a:solidFill>
                  <a:schemeClr val="dk1"/>
                </a:solidFill>
                <a:latin typeface="Century Gothic"/>
                <a:ea typeface="Century Gothic"/>
                <a:cs typeface="Century Gothic"/>
                <a:sym typeface="Century Gothic"/>
              </a:rPr>
              <a:t>Saima Ikram</a:t>
            </a:r>
          </a:p>
          <a:p>
            <a:pPr lvl="0">
              <a:buClr>
                <a:schemeClr val="dk1"/>
              </a:buClr>
              <a:buSzPts val="2000"/>
            </a:pPr>
            <a:r>
              <a:rPr lang="en-US" sz="2000" dirty="0">
                <a:solidFill>
                  <a:schemeClr val="dk1"/>
                </a:solidFill>
                <a:latin typeface="Century Gothic"/>
                <a:ea typeface="Century Gothic"/>
                <a:cs typeface="Century Gothic"/>
                <a:sym typeface="Century Gothic"/>
              </a:rPr>
              <a:t>Kate Zhang</a:t>
            </a:r>
          </a:p>
          <a:p>
            <a:pPr lvl="0">
              <a:buClr>
                <a:schemeClr val="dk1"/>
              </a:buClr>
              <a:buSzPts val="2000"/>
            </a:pPr>
            <a:r>
              <a:rPr lang="en-US" sz="2000" dirty="0">
                <a:solidFill>
                  <a:schemeClr val="dk1"/>
                </a:solidFill>
                <a:latin typeface="Century Gothic"/>
                <a:ea typeface="Century Gothic"/>
                <a:cs typeface="Century Gothic"/>
                <a:sym typeface="Century Gothic"/>
              </a:rPr>
              <a:t>Luke Gandolfo</a:t>
            </a:r>
          </a:p>
          <a:p>
            <a:pPr lvl="0">
              <a:buClr>
                <a:schemeClr val="dk1"/>
              </a:buClr>
              <a:buSzPts val="2000"/>
            </a:pPr>
            <a:r>
              <a:rPr lang="en-US" sz="2000" dirty="0">
                <a:solidFill>
                  <a:schemeClr val="dk1"/>
                </a:solidFill>
                <a:latin typeface="Century Gothic"/>
                <a:ea typeface="Century Gothic"/>
                <a:cs typeface="Century Gothic"/>
                <a:sym typeface="Century Gothic"/>
              </a:rPr>
              <a:t>Terry Speed</a:t>
            </a:r>
          </a:p>
          <a:p>
            <a:pPr lvl="0">
              <a:buClr>
                <a:schemeClr val="dk1"/>
              </a:buClr>
              <a:buSzPts val="2000"/>
            </a:pPr>
            <a:r>
              <a:rPr lang="en-US" sz="2000" dirty="0" err="1">
                <a:solidFill>
                  <a:schemeClr val="dk1"/>
                </a:solidFill>
                <a:latin typeface="Century Gothic"/>
                <a:ea typeface="Century Gothic"/>
                <a:cs typeface="Century Gothic"/>
                <a:sym typeface="Century Gothic"/>
              </a:rPr>
              <a:t>Lizhong</a:t>
            </a:r>
            <a:r>
              <a:rPr lang="en-US" sz="2000" dirty="0">
                <a:solidFill>
                  <a:schemeClr val="dk1"/>
                </a:solidFill>
                <a:latin typeface="Century Gothic"/>
                <a:ea typeface="Century Gothic"/>
                <a:cs typeface="Century Gothic"/>
                <a:sym typeface="Century Gothic"/>
              </a:rPr>
              <a:t> Chen</a:t>
            </a:r>
          </a:p>
          <a:p>
            <a:pPr lvl="0">
              <a:buClr>
                <a:schemeClr val="dk1"/>
              </a:buClr>
              <a:buSzPts val="2000"/>
            </a:pPr>
            <a:r>
              <a:rPr lang="en-US" sz="2000" dirty="0">
                <a:solidFill>
                  <a:schemeClr val="dk1"/>
                </a:solidFill>
                <a:latin typeface="Century Gothic"/>
                <a:ea typeface="Century Gothic"/>
                <a:cs typeface="Century Gothic"/>
                <a:sym typeface="Century Gothic"/>
              </a:rPr>
              <a:t>Papenfuss lab</a:t>
            </a:r>
          </a:p>
          <a:p>
            <a:pPr lvl="0">
              <a:buClr>
                <a:schemeClr val="dk1"/>
              </a:buClr>
              <a:buSzPts val="2000"/>
            </a:pPr>
            <a:endParaRPr lang="en-US" sz="2000" dirty="0">
              <a:solidFill>
                <a:schemeClr val="dk1"/>
              </a:solidFill>
              <a:latin typeface="Century Gothic"/>
              <a:ea typeface="Century Gothic"/>
              <a:cs typeface="Century Gothic"/>
              <a:sym typeface="Century Gothic"/>
            </a:endParaRPr>
          </a:p>
          <a:p>
            <a:pPr lvl="0">
              <a:buClr>
                <a:schemeClr val="dk1"/>
              </a:buClr>
              <a:buSzPts val="2000"/>
            </a:pPr>
            <a:endParaRPr lang="en-US" sz="2000" dirty="0">
              <a:solidFill>
                <a:schemeClr val="dk1"/>
              </a:solidFill>
              <a:latin typeface="Century Gothic"/>
              <a:ea typeface="Century Gothic"/>
              <a:cs typeface="Century Gothic"/>
              <a:sym typeface="Century Gothic"/>
            </a:endParaRPr>
          </a:p>
          <a:p>
            <a:pPr lvl="0">
              <a:buClr>
                <a:schemeClr val="dk1"/>
              </a:buClr>
              <a:buSzPts val="2000"/>
            </a:pPr>
            <a:endParaRPr lang="en-US" sz="2000" dirty="0">
              <a:solidFill>
                <a:schemeClr val="dk1"/>
              </a:solidFill>
              <a:latin typeface="Century Gothic"/>
              <a:ea typeface="Century Gothic"/>
              <a:cs typeface="Century Gothic"/>
              <a:sym typeface="Century Gothic"/>
            </a:endParaRPr>
          </a:p>
          <a:p>
            <a:pPr lvl="0">
              <a:buClr>
                <a:schemeClr val="dk1"/>
              </a:buClr>
              <a:buSzPts val="2000"/>
            </a:pPr>
            <a:endParaRPr lang="en-US" sz="2000" dirty="0">
              <a:solidFill>
                <a:schemeClr val="dk1"/>
              </a:solidFill>
              <a:latin typeface="Century Gothic"/>
              <a:ea typeface="Century Gothic"/>
              <a:cs typeface="Century Gothic"/>
              <a:sym typeface="Century Gothic"/>
            </a:endParaRPr>
          </a:p>
          <a:p>
            <a:pPr lvl="0">
              <a:buClr>
                <a:schemeClr val="dk1"/>
              </a:buClr>
              <a:buSzPts val="2000"/>
            </a:pPr>
            <a:endParaRPr lang="en-US" sz="2000" dirty="0">
              <a:solidFill>
                <a:schemeClr val="dk1"/>
              </a:solidFill>
              <a:latin typeface="Century Gothic"/>
              <a:ea typeface="Century Gothic"/>
              <a:cs typeface="Century Gothic"/>
              <a:sym typeface="Century Gothic"/>
            </a:endParaRPr>
          </a:p>
          <a:p>
            <a:pPr lvl="0">
              <a:buClr>
                <a:schemeClr val="dk1"/>
              </a:buClr>
              <a:buSzPts val="2000"/>
            </a:pPr>
            <a:endParaRPr lang="en-US" sz="2000" dirty="0">
              <a:solidFill>
                <a:schemeClr val="dk1"/>
              </a:solidFill>
              <a:latin typeface="Century Gothic"/>
              <a:ea typeface="Century Gothic"/>
              <a:cs typeface="Century Gothic"/>
              <a:sym typeface="Century Gothic"/>
            </a:endParaRPr>
          </a:p>
          <a:p>
            <a:pPr marL="0" marR="0" lvl="0" indent="0" algn="l" rtl="0">
              <a:spcBef>
                <a:spcPts val="0"/>
              </a:spcBef>
              <a:spcAft>
                <a:spcPts val="0"/>
              </a:spcAft>
              <a:buClr>
                <a:schemeClr val="dk1"/>
              </a:buClr>
              <a:buSzPts val="2000"/>
              <a:buFont typeface="Century Gothic"/>
              <a:buNone/>
            </a:pPr>
            <a:endParaRPr lang="en-US" sz="2000" b="1" i="0" dirty="0">
              <a:solidFill>
                <a:schemeClr val="dk1"/>
              </a:solidFill>
              <a:latin typeface="Century Gothic"/>
              <a:ea typeface="Century Gothic"/>
              <a:cs typeface="Century Gothic"/>
              <a:sym typeface="Century Gothic"/>
            </a:endParaRPr>
          </a:p>
          <a:p>
            <a:pPr marL="0" marR="0" lvl="0" indent="0" algn="l" rtl="0">
              <a:spcBef>
                <a:spcPts val="0"/>
              </a:spcBef>
              <a:spcAft>
                <a:spcPts val="0"/>
              </a:spcAft>
              <a:buClr>
                <a:schemeClr val="dk1"/>
              </a:buClr>
              <a:buSzPts val="2000"/>
              <a:buFont typeface="Century Gothic"/>
              <a:buNone/>
            </a:pPr>
            <a:endParaRPr lang="en-US" sz="2000" b="1" i="0" dirty="0">
              <a:solidFill>
                <a:schemeClr val="dk1"/>
              </a:solidFill>
              <a:latin typeface="Century Gothic"/>
              <a:ea typeface="Century Gothic"/>
              <a:cs typeface="Century Gothic"/>
              <a:sym typeface="Century Gothic"/>
            </a:endParaRPr>
          </a:p>
          <a:p>
            <a:pPr marL="0" marR="0" lvl="0" indent="0" algn="l" rtl="0">
              <a:spcBef>
                <a:spcPts val="600"/>
              </a:spcBef>
              <a:spcAft>
                <a:spcPts val="0"/>
              </a:spcAft>
              <a:buClr>
                <a:schemeClr val="dk1"/>
              </a:buClr>
              <a:buSzPts val="2000"/>
              <a:buFont typeface="Century Gothic"/>
              <a:buNone/>
            </a:pPr>
            <a:endParaRPr sz="2000" b="1" i="0" dirty="0">
              <a:solidFill>
                <a:schemeClr val="dk1"/>
              </a:solidFill>
              <a:latin typeface="Century Gothic"/>
              <a:ea typeface="Century Gothic"/>
              <a:cs typeface="Century Gothic"/>
              <a:sym typeface="Century Gothic"/>
            </a:endParaRPr>
          </a:p>
        </p:txBody>
      </p:sp>
      <p:sp>
        <p:nvSpPr>
          <p:cNvPr id="6" name="Google Shape;1489;p66">
            <a:extLst>
              <a:ext uri="{FF2B5EF4-FFF2-40B4-BE49-F238E27FC236}">
                <a16:creationId xmlns:a16="http://schemas.microsoft.com/office/drawing/2014/main" id="{5EFCBA9A-F6DD-1323-31B7-06933F9EA8EA}"/>
              </a:ext>
            </a:extLst>
          </p:cNvPr>
          <p:cNvSpPr txBox="1"/>
          <p:nvPr/>
        </p:nvSpPr>
        <p:spPr>
          <a:xfrm>
            <a:off x="46512" y="4082279"/>
            <a:ext cx="3315665" cy="219537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000"/>
              <a:buFont typeface="Century Gothic"/>
              <a:buNone/>
            </a:pPr>
            <a:r>
              <a:rPr lang="tr-TR" sz="2000" b="1" i="0" dirty="0">
                <a:solidFill>
                  <a:schemeClr val="dk1"/>
                </a:solidFill>
                <a:latin typeface="Century Gothic"/>
                <a:ea typeface="Century Gothic"/>
                <a:cs typeface="Century Gothic"/>
                <a:sym typeface="Century Gothic"/>
              </a:rPr>
              <a:t>WEHI - Brain Cancer Centre</a:t>
            </a:r>
            <a:endParaRPr lang="tr-TR" sz="2000" dirty="0"/>
          </a:p>
          <a:p>
            <a:r>
              <a:rPr lang="tr-TR" sz="2000" dirty="0" err="1">
                <a:solidFill>
                  <a:schemeClr val="dk1"/>
                </a:solidFill>
                <a:latin typeface="Century Gothic"/>
              </a:rPr>
              <a:t>Jim</a:t>
            </a:r>
            <a:r>
              <a:rPr lang="tr-TR" sz="2000" dirty="0">
                <a:solidFill>
                  <a:schemeClr val="dk1"/>
                </a:solidFill>
                <a:latin typeface="Century Gothic"/>
              </a:rPr>
              <a:t> </a:t>
            </a:r>
            <a:r>
              <a:rPr lang="tr-TR" sz="2000" dirty="0" err="1">
                <a:solidFill>
                  <a:schemeClr val="dk1"/>
                </a:solidFill>
                <a:latin typeface="Century Gothic"/>
              </a:rPr>
              <a:t>Whittle</a:t>
            </a:r>
            <a:endParaRPr lang="tr-TR" sz="2000" dirty="0">
              <a:solidFill>
                <a:schemeClr val="dk1"/>
              </a:solidFill>
              <a:latin typeface="Century Gothic"/>
            </a:endParaRPr>
          </a:p>
          <a:p>
            <a:endParaRPr lang="tr-TR" sz="2000" dirty="0">
              <a:solidFill>
                <a:schemeClr val="dk1"/>
              </a:solidFill>
              <a:latin typeface="Century Gothic"/>
            </a:endParaRPr>
          </a:p>
          <a:p>
            <a:pPr marL="0" marR="0" lvl="0" indent="0" algn="l" rtl="0">
              <a:spcBef>
                <a:spcPts val="0"/>
              </a:spcBef>
              <a:spcAft>
                <a:spcPts val="0"/>
              </a:spcAft>
              <a:buClr>
                <a:schemeClr val="dk1"/>
              </a:buClr>
              <a:buSzPts val="2000"/>
              <a:buFont typeface="Century Gothic"/>
              <a:buNone/>
            </a:pPr>
            <a:r>
              <a:rPr lang="en-US" sz="2000" b="1" i="0" dirty="0">
                <a:solidFill>
                  <a:schemeClr val="dk1"/>
                </a:solidFill>
                <a:latin typeface="Century Gothic"/>
                <a:ea typeface="Century Gothic"/>
                <a:cs typeface="Century Gothic"/>
                <a:sym typeface="Century Gothic"/>
              </a:rPr>
              <a:t>WEHI - Breast Cancer Division</a:t>
            </a:r>
            <a:endParaRPr lang="en-US" sz="2000" dirty="0"/>
          </a:p>
          <a:p>
            <a:r>
              <a:rPr lang="en-US" sz="2000" dirty="0">
                <a:solidFill>
                  <a:schemeClr val="dk1"/>
                </a:solidFill>
                <a:latin typeface="Century Gothic"/>
              </a:rPr>
              <a:t>Jane Visvader</a:t>
            </a:r>
          </a:p>
          <a:p>
            <a:r>
              <a:rPr lang="en-US" sz="2000" dirty="0">
                <a:solidFill>
                  <a:schemeClr val="dk1"/>
                </a:solidFill>
                <a:latin typeface="Century Gothic"/>
              </a:rPr>
              <a:t>Geoff Lindeman</a:t>
            </a:r>
          </a:p>
          <a:p>
            <a:endParaRPr lang="en-US" sz="2000" dirty="0">
              <a:solidFill>
                <a:schemeClr val="dk1"/>
              </a:solidFill>
              <a:latin typeface="Century Gothic"/>
            </a:endParaRPr>
          </a:p>
          <a:p>
            <a:endParaRPr lang="en-AU" sz="2000" dirty="0">
              <a:solidFill>
                <a:schemeClr val="dk1"/>
              </a:solidFill>
              <a:latin typeface="Century Gothic"/>
            </a:endParaRPr>
          </a:p>
        </p:txBody>
      </p:sp>
      <p:pic>
        <p:nvPicPr>
          <p:cNvPr id="5" name="Picture 4" descr="A blue circle with white text&#10;&#10;Description automatically generated with low confidence">
            <a:extLst>
              <a:ext uri="{FF2B5EF4-FFF2-40B4-BE49-F238E27FC236}">
                <a16:creationId xmlns:a16="http://schemas.microsoft.com/office/drawing/2014/main" id="{A82CDE67-F5A7-9888-37D8-930DA74A0623}"/>
              </a:ext>
            </a:extLst>
          </p:cNvPr>
          <p:cNvPicPr>
            <a:picLocks noChangeAspect="1"/>
          </p:cNvPicPr>
          <p:nvPr/>
        </p:nvPicPr>
        <p:blipFill>
          <a:blip r:embed="rId4"/>
          <a:stretch>
            <a:fillRect/>
          </a:stretch>
        </p:blipFill>
        <p:spPr>
          <a:xfrm>
            <a:off x="8711248" y="3861251"/>
            <a:ext cx="2695945" cy="2695945"/>
          </a:xfrm>
          <a:prstGeom prst="rect">
            <a:avLst/>
          </a:prstGeom>
        </p:spPr>
      </p:pic>
      <p:sp>
        <p:nvSpPr>
          <p:cNvPr id="7" name="Google Shape;1489;p66">
            <a:extLst>
              <a:ext uri="{FF2B5EF4-FFF2-40B4-BE49-F238E27FC236}">
                <a16:creationId xmlns:a16="http://schemas.microsoft.com/office/drawing/2014/main" id="{B2ED4988-5938-E22B-ED55-67EF2B855801}"/>
              </a:ext>
            </a:extLst>
          </p:cNvPr>
          <p:cNvSpPr txBox="1"/>
          <p:nvPr/>
        </p:nvSpPr>
        <p:spPr>
          <a:xfrm>
            <a:off x="3046118" y="3460746"/>
            <a:ext cx="4158028" cy="269594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000"/>
              <a:buFont typeface="Century Gothic"/>
              <a:buNone/>
            </a:pPr>
            <a:r>
              <a:rPr lang="en-US" sz="2000" b="1" i="0" dirty="0">
                <a:solidFill>
                  <a:schemeClr val="dk1"/>
                </a:solidFill>
                <a:latin typeface="Century Gothic"/>
                <a:ea typeface="Century Gothic"/>
                <a:cs typeface="Century Gothic"/>
                <a:sym typeface="Century Gothic"/>
              </a:rPr>
              <a:t>ONJ - Genome Engineering and Cancer Modelling</a:t>
            </a:r>
          </a:p>
          <a:p>
            <a:pPr marL="0" marR="0" lvl="0" indent="0" algn="l" rtl="0">
              <a:spcBef>
                <a:spcPts val="0"/>
              </a:spcBef>
              <a:spcAft>
                <a:spcPts val="0"/>
              </a:spcAft>
              <a:buClr>
                <a:schemeClr val="dk1"/>
              </a:buClr>
              <a:buSzPts val="2000"/>
              <a:buFont typeface="Century Gothic"/>
              <a:buNone/>
            </a:pPr>
            <a:r>
              <a:rPr lang="en-US" sz="2000" b="1" dirty="0">
                <a:solidFill>
                  <a:srgbClr val="0070C0"/>
                </a:solidFill>
                <a:latin typeface="Century Gothic"/>
                <a:ea typeface="Century Gothic"/>
                <a:cs typeface="Century Gothic"/>
                <a:sym typeface="Century Gothic"/>
              </a:rPr>
              <a:t>Marco Herold</a:t>
            </a:r>
            <a:endParaRPr lang="en-US" sz="2000" b="1" i="0" dirty="0">
              <a:solidFill>
                <a:srgbClr val="0070C0"/>
              </a:solidFill>
              <a:latin typeface="Century Gothic"/>
              <a:ea typeface="Century Gothic"/>
              <a:cs typeface="Century Gothic"/>
              <a:sym typeface="Century Gothic"/>
            </a:endParaRPr>
          </a:p>
          <a:p>
            <a:pPr marL="0" marR="0" lvl="0" indent="0" algn="l" rtl="0">
              <a:spcBef>
                <a:spcPts val="0"/>
              </a:spcBef>
              <a:spcAft>
                <a:spcPts val="0"/>
              </a:spcAft>
              <a:buClr>
                <a:schemeClr val="dk1"/>
              </a:buClr>
              <a:buSzPts val="2000"/>
              <a:buFont typeface="Century Gothic"/>
              <a:buNone/>
            </a:pPr>
            <a:r>
              <a:rPr lang="en-US" sz="2000" i="0" dirty="0">
                <a:solidFill>
                  <a:schemeClr val="dk1"/>
                </a:solidFill>
                <a:latin typeface="Century Gothic"/>
                <a:ea typeface="Century Gothic"/>
                <a:cs typeface="Century Gothic"/>
                <a:sym typeface="Century Gothic"/>
              </a:rPr>
              <a:t>Andrew Kueh</a:t>
            </a:r>
          </a:p>
          <a:p>
            <a:pPr marL="0" marR="0" lvl="0" indent="0" algn="l" rtl="0">
              <a:spcBef>
                <a:spcPts val="0"/>
              </a:spcBef>
              <a:spcAft>
                <a:spcPts val="0"/>
              </a:spcAft>
              <a:buClr>
                <a:schemeClr val="dk1"/>
              </a:buClr>
              <a:buSzPts val="2000"/>
              <a:buFont typeface="Century Gothic"/>
              <a:buNone/>
            </a:pPr>
            <a:r>
              <a:rPr lang="en-US" sz="2000" i="0" dirty="0">
                <a:solidFill>
                  <a:schemeClr val="dk1"/>
                </a:solidFill>
                <a:latin typeface="Century Gothic"/>
                <a:ea typeface="Century Gothic"/>
                <a:cs typeface="Century Gothic"/>
                <a:sym typeface="Century Gothic"/>
              </a:rPr>
              <a:t>Christina Koenig</a:t>
            </a:r>
          </a:p>
          <a:p>
            <a:pPr marL="0" marR="0" lvl="0" indent="0" algn="l" rtl="0">
              <a:spcBef>
                <a:spcPts val="0"/>
              </a:spcBef>
              <a:spcAft>
                <a:spcPts val="0"/>
              </a:spcAft>
              <a:buClr>
                <a:schemeClr val="dk1"/>
              </a:buClr>
              <a:buSzPts val="2000"/>
              <a:buFont typeface="Century Gothic"/>
              <a:buNone/>
            </a:pPr>
            <a:r>
              <a:rPr lang="en-US" sz="2000" dirty="0">
                <a:solidFill>
                  <a:schemeClr val="dk1"/>
                </a:solidFill>
                <a:latin typeface="Century Gothic"/>
                <a:ea typeface="Century Gothic"/>
                <a:cs typeface="Century Gothic"/>
                <a:sym typeface="Century Gothic"/>
              </a:rPr>
              <a:t>Emily </a:t>
            </a:r>
            <a:r>
              <a:rPr lang="en-US" sz="2000" dirty="0" err="1">
                <a:solidFill>
                  <a:schemeClr val="dk1"/>
                </a:solidFill>
                <a:latin typeface="Century Gothic"/>
                <a:ea typeface="Century Gothic"/>
                <a:cs typeface="Century Gothic"/>
                <a:sym typeface="Century Gothic"/>
              </a:rPr>
              <a:t>Lelliott</a:t>
            </a:r>
            <a:endParaRPr lang="en-US" sz="2000" i="0" dirty="0">
              <a:solidFill>
                <a:schemeClr val="dk1"/>
              </a:solidFill>
              <a:latin typeface="Century Gothic"/>
              <a:ea typeface="Century Gothic"/>
              <a:cs typeface="Century Gothic"/>
              <a:sym typeface="Century Gothic"/>
            </a:endParaRPr>
          </a:p>
          <a:p>
            <a:pPr marL="0" marR="0" lvl="0" indent="0" algn="l" rtl="0">
              <a:spcBef>
                <a:spcPts val="0"/>
              </a:spcBef>
              <a:spcAft>
                <a:spcPts val="0"/>
              </a:spcAft>
              <a:buClr>
                <a:schemeClr val="dk1"/>
              </a:buClr>
              <a:buSzPts val="2000"/>
              <a:buFont typeface="Century Gothic"/>
              <a:buNone/>
            </a:pPr>
            <a:r>
              <a:rPr lang="en-US" sz="2000" i="0" dirty="0">
                <a:solidFill>
                  <a:schemeClr val="dk1"/>
                </a:solidFill>
                <a:latin typeface="Century Gothic"/>
                <a:ea typeface="Century Gothic"/>
                <a:cs typeface="Century Gothic"/>
                <a:sym typeface="Century Gothic"/>
              </a:rPr>
              <a:t>Herold Laboratory</a:t>
            </a:r>
          </a:p>
          <a:p>
            <a:pPr marL="0" marR="0" lvl="0" indent="0" algn="l" rtl="0">
              <a:spcBef>
                <a:spcPts val="600"/>
              </a:spcBef>
              <a:spcAft>
                <a:spcPts val="0"/>
              </a:spcAft>
              <a:buClr>
                <a:schemeClr val="dk1"/>
              </a:buClr>
              <a:buSzPts val="2000"/>
              <a:buFont typeface="Century Gothic"/>
              <a:buNone/>
            </a:pPr>
            <a:endParaRPr sz="2000" b="1" i="0" dirty="0">
              <a:solidFill>
                <a:schemeClr val="dk1"/>
              </a:solidFill>
              <a:latin typeface="Century Gothic"/>
              <a:ea typeface="Century Gothic"/>
              <a:cs typeface="Century Gothic"/>
              <a:sym typeface="Century Gothic"/>
            </a:endParaRPr>
          </a:p>
        </p:txBody>
      </p:sp>
      <p:pic>
        <p:nvPicPr>
          <p:cNvPr id="9" name="Picture 8" descr="A close up of a logo&#10;&#10;Description automatically generated with low confidence">
            <a:extLst>
              <a:ext uri="{FF2B5EF4-FFF2-40B4-BE49-F238E27FC236}">
                <a16:creationId xmlns:a16="http://schemas.microsoft.com/office/drawing/2014/main" id="{1FC83E57-DE32-4CBD-A9C7-CCF7FF5F3076}"/>
              </a:ext>
            </a:extLst>
          </p:cNvPr>
          <p:cNvPicPr>
            <a:picLocks noChangeAspect="1"/>
          </p:cNvPicPr>
          <p:nvPr/>
        </p:nvPicPr>
        <p:blipFill>
          <a:blip r:embed="rId5"/>
          <a:stretch>
            <a:fillRect/>
          </a:stretch>
        </p:blipFill>
        <p:spPr>
          <a:xfrm>
            <a:off x="6096000" y="4358324"/>
            <a:ext cx="2374900" cy="850900"/>
          </a:xfrm>
          <a:prstGeom prst="rect">
            <a:avLst/>
          </a:prstGeom>
        </p:spPr>
      </p:pic>
      <p:sp>
        <p:nvSpPr>
          <p:cNvPr id="8" name="TextBox 7">
            <a:extLst>
              <a:ext uri="{FF2B5EF4-FFF2-40B4-BE49-F238E27FC236}">
                <a16:creationId xmlns:a16="http://schemas.microsoft.com/office/drawing/2014/main" id="{1353C4CE-933A-9024-9819-CC252AF5C4B8}"/>
              </a:ext>
            </a:extLst>
          </p:cNvPr>
          <p:cNvSpPr txBox="1"/>
          <p:nvPr/>
        </p:nvSpPr>
        <p:spPr>
          <a:xfrm>
            <a:off x="3124689" y="910194"/>
            <a:ext cx="4330980" cy="1538883"/>
          </a:xfrm>
          <a:prstGeom prst="rect">
            <a:avLst/>
          </a:prstGeom>
          <a:noFill/>
        </p:spPr>
        <p:txBody>
          <a:bodyPr wrap="square">
            <a:spAutoFit/>
          </a:bodyPr>
          <a:lstStyle/>
          <a:p>
            <a:pPr>
              <a:buClr>
                <a:schemeClr val="dk1"/>
              </a:buClr>
              <a:buSzPts val="2000"/>
            </a:pPr>
            <a:r>
              <a:rPr lang="en-US" sz="2000" b="1" dirty="0">
                <a:solidFill>
                  <a:schemeClr val="dk1"/>
                </a:solidFill>
                <a:latin typeface="Century Gothic"/>
              </a:rPr>
              <a:t>WEHI Consumer Buddy Program</a:t>
            </a:r>
          </a:p>
          <a:p>
            <a:pPr>
              <a:buClr>
                <a:schemeClr val="dk1"/>
              </a:buClr>
              <a:buSzPts val="2000"/>
            </a:pPr>
            <a:r>
              <a:rPr lang="en-US" sz="2000" dirty="0">
                <a:solidFill>
                  <a:schemeClr val="dk1"/>
                </a:solidFill>
                <a:latin typeface="Century Gothic"/>
              </a:rPr>
              <a:t>Katya Gray </a:t>
            </a:r>
          </a:p>
          <a:p>
            <a:pPr>
              <a:buClr>
                <a:schemeClr val="dk1"/>
              </a:buClr>
              <a:buSzPts val="2000"/>
            </a:pPr>
            <a:r>
              <a:rPr lang="en-US" sz="2000" dirty="0" err="1">
                <a:solidFill>
                  <a:schemeClr val="dk1"/>
                </a:solidFill>
                <a:latin typeface="Century Gothic"/>
              </a:rPr>
              <a:t>Naveena</a:t>
            </a:r>
            <a:r>
              <a:rPr lang="en-US" sz="2000" dirty="0">
                <a:solidFill>
                  <a:schemeClr val="dk1"/>
                </a:solidFill>
                <a:latin typeface="Century Gothic"/>
              </a:rPr>
              <a:t> </a:t>
            </a:r>
            <a:r>
              <a:rPr lang="en-US" sz="2000" dirty="0" err="1">
                <a:solidFill>
                  <a:schemeClr val="dk1"/>
                </a:solidFill>
                <a:latin typeface="Century Gothic"/>
              </a:rPr>
              <a:t>Nekkalapudi</a:t>
            </a:r>
            <a:endParaRPr lang="en-US" sz="2000" dirty="0">
              <a:solidFill>
                <a:schemeClr val="dk1"/>
              </a:solidFill>
              <a:latin typeface="Century Gothic"/>
            </a:endParaRPr>
          </a:p>
          <a:p>
            <a:pPr>
              <a:buClr>
                <a:schemeClr val="dk1"/>
              </a:buClr>
              <a:buSzPts val="2000"/>
            </a:pPr>
            <a:r>
              <a:rPr lang="en-US" sz="2000" dirty="0">
                <a:solidFill>
                  <a:schemeClr val="dk1"/>
                </a:solidFill>
                <a:latin typeface="Century Gothic"/>
              </a:rPr>
              <a:t>Keely </a:t>
            </a:r>
            <a:r>
              <a:rPr lang="en-US" sz="2000" dirty="0" err="1">
                <a:solidFill>
                  <a:schemeClr val="dk1"/>
                </a:solidFill>
                <a:latin typeface="Century Gothic"/>
              </a:rPr>
              <a:t>Bumsted</a:t>
            </a:r>
            <a:r>
              <a:rPr lang="en-US" sz="2000" dirty="0">
                <a:solidFill>
                  <a:schemeClr val="dk1"/>
                </a:solidFill>
                <a:latin typeface="Century Gothic"/>
              </a:rPr>
              <a:t> O'Brien</a:t>
            </a:r>
          </a:p>
          <a:p>
            <a:endParaRPr lang="en-US" dirty="0"/>
          </a:p>
        </p:txBody>
      </p:sp>
      <p:sp>
        <p:nvSpPr>
          <p:cNvPr id="10" name="TextBox 9">
            <a:extLst>
              <a:ext uri="{FF2B5EF4-FFF2-40B4-BE49-F238E27FC236}">
                <a16:creationId xmlns:a16="http://schemas.microsoft.com/office/drawing/2014/main" id="{AF0B08B8-4415-D0E2-10AF-1D6DFE1A1A51}"/>
              </a:ext>
            </a:extLst>
          </p:cNvPr>
          <p:cNvSpPr txBox="1"/>
          <p:nvPr/>
        </p:nvSpPr>
        <p:spPr>
          <a:xfrm>
            <a:off x="3123754" y="2325294"/>
            <a:ext cx="4570339" cy="1231106"/>
          </a:xfrm>
          <a:prstGeom prst="rect">
            <a:avLst/>
          </a:prstGeom>
          <a:noFill/>
        </p:spPr>
        <p:txBody>
          <a:bodyPr wrap="square">
            <a:spAutoFit/>
          </a:bodyPr>
          <a:lstStyle/>
          <a:p>
            <a:pPr>
              <a:buClr>
                <a:schemeClr val="dk1"/>
              </a:buClr>
              <a:buSzPts val="2000"/>
            </a:pPr>
            <a:r>
              <a:rPr lang="tr-TR" sz="2000" b="1" dirty="0">
                <a:solidFill>
                  <a:schemeClr val="dk1"/>
                </a:solidFill>
                <a:latin typeface="Century Gothic"/>
              </a:rPr>
              <a:t>WEHI - Blood </a:t>
            </a:r>
            <a:r>
              <a:rPr lang="tr-TR" sz="2000" b="1" dirty="0" err="1">
                <a:solidFill>
                  <a:schemeClr val="dk1"/>
                </a:solidFill>
                <a:latin typeface="Century Gothic"/>
              </a:rPr>
              <a:t>Cells</a:t>
            </a:r>
            <a:r>
              <a:rPr lang="tr-TR" sz="2000" b="1" dirty="0">
                <a:solidFill>
                  <a:schemeClr val="dk1"/>
                </a:solidFill>
                <a:latin typeface="Century Gothic"/>
              </a:rPr>
              <a:t> </a:t>
            </a:r>
            <a:r>
              <a:rPr lang="tr-TR" sz="2000" b="1" dirty="0" err="1">
                <a:solidFill>
                  <a:schemeClr val="dk1"/>
                </a:solidFill>
                <a:latin typeface="Century Gothic"/>
              </a:rPr>
              <a:t>and</a:t>
            </a:r>
            <a:r>
              <a:rPr lang="tr-TR" sz="2000" b="1" dirty="0">
                <a:solidFill>
                  <a:schemeClr val="dk1"/>
                </a:solidFill>
                <a:latin typeface="Century Gothic"/>
              </a:rPr>
              <a:t> Blood </a:t>
            </a:r>
            <a:r>
              <a:rPr lang="tr-TR" sz="2000" b="1" dirty="0" err="1">
                <a:solidFill>
                  <a:schemeClr val="dk1"/>
                </a:solidFill>
                <a:latin typeface="Century Gothic"/>
              </a:rPr>
              <a:t>Cancers</a:t>
            </a:r>
            <a:r>
              <a:rPr lang="tr-TR" sz="2000" b="1" dirty="0">
                <a:solidFill>
                  <a:schemeClr val="dk1"/>
                </a:solidFill>
                <a:latin typeface="Century Gothic"/>
              </a:rPr>
              <a:t> </a:t>
            </a:r>
            <a:r>
              <a:rPr lang="tr-TR" sz="2000" b="1" dirty="0" err="1">
                <a:solidFill>
                  <a:schemeClr val="dk1"/>
                </a:solidFill>
                <a:latin typeface="Century Gothic"/>
              </a:rPr>
              <a:t>Division</a:t>
            </a:r>
            <a:endParaRPr lang="tr-TR" sz="2000" b="1" dirty="0">
              <a:solidFill>
                <a:schemeClr val="dk1"/>
              </a:solidFill>
              <a:latin typeface="Century Gothic"/>
            </a:endParaRPr>
          </a:p>
          <a:p>
            <a:pPr>
              <a:buClr>
                <a:schemeClr val="dk1"/>
              </a:buClr>
              <a:buSzPts val="2000"/>
            </a:pPr>
            <a:r>
              <a:rPr lang="tr-TR" sz="2000" dirty="0" err="1">
                <a:solidFill>
                  <a:schemeClr val="dk1"/>
                </a:solidFill>
                <a:latin typeface="Century Gothic"/>
              </a:rPr>
              <a:t>Dr</a:t>
            </a:r>
            <a:r>
              <a:rPr lang="tr-TR" sz="2000" dirty="0">
                <a:solidFill>
                  <a:schemeClr val="dk1"/>
                </a:solidFill>
                <a:latin typeface="Century Gothic"/>
              </a:rPr>
              <a:t> Sarah </a:t>
            </a:r>
            <a:r>
              <a:rPr lang="tr-TR" sz="2000" dirty="0" err="1">
                <a:solidFill>
                  <a:schemeClr val="dk1"/>
                </a:solidFill>
                <a:latin typeface="Century Gothic"/>
              </a:rPr>
              <a:t>Diepstraten</a:t>
            </a:r>
            <a:endParaRPr lang="tr-TR" sz="2000" dirty="0">
              <a:solidFill>
                <a:schemeClr val="dk1"/>
              </a:solidFill>
              <a:latin typeface="Century Gothic"/>
            </a:endParaRPr>
          </a:p>
          <a:p>
            <a:endParaRPr lang="tr-TR" sz="1400" dirty="0">
              <a:solidFill>
                <a:schemeClr val="dk1"/>
              </a:solidFill>
              <a:latin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5"/>
          <p:cNvSpPr txBox="1">
            <a:spLocks noGrp="1"/>
          </p:cNvSpPr>
          <p:nvPr>
            <p:ph type="title"/>
          </p:nvPr>
        </p:nvSpPr>
        <p:spPr>
          <a:xfrm>
            <a:off x="0" y="0"/>
            <a:ext cx="10196052"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Existing CRISPR modalities targeting DNA alterations</a:t>
            </a:r>
            <a:endParaRPr dirty="0"/>
          </a:p>
        </p:txBody>
      </p:sp>
      <p:sp>
        <p:nvSpPr>
          <p:cNvPr id="164" name="Google Shape;164;p5"/>
          <p:cNvSpPr txBox="1">
            <a:spLocks noGrp="1"/>
          </p:cNvSpPr>
          <p:nvPr>
            <p:ph type="body" idx="1"/>
          </p:nvPr>
        </p:nvSpPr>
        <p:spPr>
          <a:xfrm>
            <a:off x="142874" y="1303601"/>
            <a:ext cx="11597569" cy="4956088"/>
          </a:xfrm>
          <a:prstGeom prst="rect">
            <a:avLst/>
          </a:prstGeom>
          <a:noFill/>
          <a:ln>
            <a:noFill/>
          </a:ln>
        </p:spPr>
        <p:txBody>
          <a:bodyPr spcFirstLastPara="1" wrap="square" lIns="91425" tIns="45700" rIns="91425" bIns="45700" anchor="t" anchorCtr="0">
            <a:noAutofit/>
          </a:bodyPr>
          <a:lstStyle/>
          <a:p>
            <a:pPr marL="457200" lvl="0" indent="-457200" algn="l" rtl="0">
              <a:spcBef>
                <a:spcPts val="0"/>
              </a:spcBef>
              <a:spcAft>
                <a:spcPts val="0"/>
              </a:spcAft>
              <a:buClr>
                <a:schemeClr val="dk1"/>
              </a:buClr>
              <a:buSzPts val="2000"/>
              <a:buFont typeface="Century Gothic"/>
              <a:buAutoNum type="arabicParenR"/>
            </a:pPr>
            <a:r>
              <a:rPr lang="en-US" dirty="0"/>
              <a:t>Wild-type Cas nucleases</a:t>
            </a:r>
            <a:endParaRPr dirty="0"/>
          </a:p>
          <a:p>
            <a:pPr marL="457200" lvl="0" indent="-457200" algn="l" rtl="0">
              <a:spcBef>
                <a:spcPts val="600"/>
              </a:spcBef>
              <a:spcAft>
                <a:spcPts val="0"/>
              </a:spcAft>
              <a:buClr>
                <a:schemeClr val="dk1"/>
              </a:buClr>
              <a:buSzPts val="2000"/>
              <a:buFont typeface="Century Gothic"/>
              <a:buAutoNum type="arabicParenR"/>
            </a:pPr>
            <a:r>
              <a:rPr lang="en-US" dirty="0"/>
              <a:t>Base editors</a:t>
            </a:r>
            <a:endParaRPr dirty="0"/>
          </a:p>
          <a:p>
            <a:pPr marL="457200" lvl="0" indent="-457200" algn="l" rtl="0">
              <a:spcBef>
                <a:spcPts val="600"/>
              </a:spcBef>
              <a:spcAft>
                <a:spcPts val="0"/>
              </a:spcAft>
              <a:buClr>
                <a:schemeClr val="dk1"/>
              </a:buClr>
              <a:buSzPts val="2000"/>
              <a:buFont typeface="Century Gothic"/>
              <a:buAutoNum type="arabicParenR"/>
            </a:pPr>
            <a:r>
              <a:rPr lang="en-US" dirty="0"/>
              <a:t>Transposases/recombinases</a:t>
            </a:r>
            <a:endParaRPr dirty="0"/>
          </a:p>
          <a:p>
            <a:pPr marL="457200" lvl="0" indent="-457200" algn="l" rtl="0">
              <a:spcBef>
                <a:spcPts val="600"/>
              </a:spcBef>
              <a:spcAft>
                <a:spcPts val="0"/>
              </a:spcAft>
              <a:buClr>
                <a:schemeClr val="dk1"/>
              </a:buClr>
              <a:buSzPts val="2000"/>
              <a:buFont typeface="Century Gothic"/>
              <a:buAutoNum type="arabicParenR"/>
            </a:pPr>
            <a:r>
              <a:rPr lang="en-US" dirty="0"/>
              <a:t>Prime editors</a:t>
            </a:r>
            <a:endParaRPr dirty="0"/>
          </a:p>
        </p:txBody>
      </p:sp>
      <p:pic>
        <p:nvPicPr>
          <p:cNvPr id="165" name="Google Shape;165;p5" descr="Diagram&#10;&#10;Description automatically generated"/>
          <p:cNvPicPr preferRelativeResize="0"/>
          <p:nvPr/>
        </p:nvPicPr>
        <p:blipFill rotWithShape="1">
          <a:blip r:embed="rId3">
            <a:alphaModFix/>
          </a:blip>
          <a:srcRect/>
          <a:stretch/>
        </p:blipFill>
        <p:spPr>
          <a:xfrm>
            <a:off x="445910" y="3226975"/>
            <a:ext cx="11294533" cy="2421097"/>
          </a:xfrm>
          <a:prstGeom prst="rect">
            <a:avLst/>
          </a:prstGeom>
          <a:noFill/>
          <a:ln>
            <a:noFill/>
          </a:ln>
        </p:spPr>
      </p:pic>
      <p:sp>
        <p:nvSpPr>
          <p:cNvPr id="166" name="Google Shape;166;p5"/>
          <p:cNvSpPr txBox="1"/>
          <p:nvPr/>
        </p:nvSpPr>
        <p:spPr>
          <a:xfrm>
            <a:off x="77821" y="6479963"/>
            <a:ext cx="4007796" cy="215444"/>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n-US" sz="800">
                <a:solidFill>
                  <a:schemeClr val="dk1"/>
                </a:solidFill>
                <a:latin typeface="Century Gothic"/>
                <a:ea typeface="Century Gothic"/>
                <a:cs typeface="Century Gothic"/>
                <a:sym typeface="Century Gothic"/>
              </a:rPr>
              <a:t>Anzalone et al. (2020) – Nat Biotechnol.</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493"/>
        <p:cNvGrpSpPr/>
        <p:nvPr/>
      </p:nvGrpSpPr>
      <p:grpSpPr>
        <a:xfrm>
          <a:off x="0" y="0"/>
          <a:ext cx="0" cy="0"/>
          <a:chOff x="0" y="0"/>
          <a:chExt cx="0" cy="0"/>
        </a:xfrm>
      </p:grpSpPr>
      <p:sp>
        <p:nvSpPr>
          <p:cNvPr id="1494" name="Google Shape;1494;p67"/>
          <p:cNvSpPr txBox="1"/>
          <p:nvPr/>
        </p:nvSpPr>
        <p:spPr>
          <a:xfrm>
            <a:off x="2130828" y="3567760"/>
            <a:ext cx="7933764" cy="584775"/>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3200" dirty="0">
                <a:solidFill>
                  <a:schemeClr val="dk1"/>
                </a:solidFill>
                <a:latin typeface="Arial"/>
                <a:ea typeface="Arial"/>
                <a:cs typeface="Arial"/>
                <a:sym typeface="Arial"/>
              </a:rPr>
              <a:t>Thank you all for attending this workshop! </a:t>
            </a:r>
            <a:endParaRPr dirty="0"/>
          </a:p>
        </p:txBody>
      </p:sp>
      <p:pic>
        <p:nvPicPr>
          <p:cNvPr id="2" name="Picture 1" descr="Logo, company name&#10;&#10;Description automatically generated">
            <a:extLst>
              <a:ext uri="{FF2B5EF4-FFF2-40B4-BE49-F238E27FC236}">
                <a16:creationId xmlns:a16="http://schemas.microsoft.com/office/drawing/2014/main" id="{D377CFED-2B72-8498-E04E-3995720A7FAA}"/>
              </a:ext>
            </a:extLst>
          </p:cNvPr>
          <p:cNvPicPr>
            <a:picLocks noChangeAspect="1"/>
          </p:cNvPicPr>
          <p:nvPr/>
        </p:nvPicPr>
        <p:blipFill>
          <a:blip r:embed="rId3"/>
          <a:stretch>
            <a:fillRect/>
          </a:stretch>
        </p:blipFill>
        <p:spPr>
          <a:xfrm>
            <a:off x="6547222" y="4928013"/>
            <a:ext cx="354263" cy="354263"/>
          </a:xfrm>
          <a:prstGeom prst="rect">
            <a:avLst/>
          </a:prstGeom>
        </p:spPr>
      </p:pic>
      <p:sp>
        <p:nvSpPr>
          <p:cNvPr id="3" name="Google Shape;85;p1">
            <a:extLst>
              <a:ext uri="{FF2B5EF4-FFF2-40B4-BE49-F238E27FC236}">
                <a16:creationId xmlns:a16="http://schemas.microsoft.com/office/drawing/2014/main" id="{800C3653-474E-44A3-10EB-73B3FD751F88}"/>
              </a:ext>
            </a:extLst>
          </p:cNvPr>
          <p:cNvSpPr txBox="1">
            <a:spLocks/>
          </p:cNvSpPr>
          <p:nvPr/>
        </p:nvSpPr>
        <p:spPr>
          <a:xfrm>
            <a:off x="6959637" y="4951276"/>
            <a:ext cx="3235032" cy="30773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228600" algn="ctr" rtl="0">
              <a:lnSpc>
                <a:spcPct val="200000"/>
              </a:lnSpc>
              <a:spcBef>
                <a:spcPts val="0"/>
              </a:spcBef>
              <a:spcAft>
                <a:spcPts val="0"/>
              </a:spcAft>
              <a:buClr>
                <a:srgbClr val="4D4D4C"/>
              </a:buClr>
              <a:buSzPts val="2400"/>
              <a:buFont typeface="Century Gothic"/>
              <a:buNone/>
              <a:defRPr sz="2400" b="0" i="0" u="none" strike="noStrike" cap="none">
                <a:solidFill>
                  <a:schemeClr val="tx1">
                    <a:lumMod val="85000"/>
                    <a:lumOff val="15000"/>
                  </a:schemeClr>
                </a:solidFill>
                <a:latin typeface="Century Gothic"/>
                <a:ea typeface="Century Gothic"/>
                <a:cs typeface="Century Gothic"/>
                <a:sym typeface="Century Gothic"/>
              </a:defRPr>
            </a:lvl1pPr>
            <a:lvl2pPr marL="914400" marR="0" lvl="1" indent="-342900" algn="l" rtl="0">
              <a:lnSpc>
                <a:spcPct val="100000"/>
              </a:lnSpc>
              <a:spcBef>
                <a:spcPts val="0"/>
              </a:spcBef>
              <a:spcAft>
                <a:spcPts val="0"/>
              </a:spcAft>
              <a:buClr>
                <a:schemeClr val="dk1"/>
              </a:buClr>
              <a:buSzPts val="1800"/>
              <a:buFont typeface="Century Gothic"/>
              <a:buChar char="–"/>
              <a:defRPr sz="20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dk1"/>
              </a:buClr>
              <a:buSzPts val="1800"/>
              <a:buFont typeface="Century Gothic"/>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chemeClr val="dk1"/>
              </a:buClr>
              <a:buSzPts val="1800"/>
              <a:buFont typeface="Century Gothic"/>
              <a:buChar char="–"/>
              <a:defRPr sz="20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dk1"/>
              </a:buClr>
              <a:buSzPts val="1800"/>
              <a:buFont typeface="Century Gothic"/>
              <a:buChar char="»"/>
              <a:defRPr sz="20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6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9pPr>
          </a:lstStyle>
          <a:p>
            <a:pPr marL="0" indent="0" algn="l">
              <a:lnSpc>
                <a:spcPct val="100000"/>
              </a:lnSpc>
              <a:buClr>
                <a:schemeClr val="dk1"/>
              </a:buClr>
              <a:buSzPts val="1800"/>
            </a:pPr>
            <a:r>
              <a:rPr lang="en-US" sz="1400" dirty="0">
                <a:solidFill>
                  <a:srgbClr val="3573BA"/>
                </a:solidFill>
              </a:rPr>
              <a:t>https://twitter.com/goknurginer</a:t>
            </a:r>
          </a:p>
        </p:txBody>
      </p:sp>
      <p:pic>
        <p:nvPicPr>
          <p:cNvPr id="4" name="Picture 3" descr="Icon&#10;&#10;Description automatically generated">
            <a:extLst>
              <a:ext uri="{FF2B5EF4-FFF2-40B4-BE49-F238E27FC236}">
                <a16:creationId xmlns:a16="http://schemas.microsoft.com/office/drawing/2014/main" id="{10BB8CC5-B9F0-5BF2-9F60-787E19E850A2}"/>
              </a:ext>
            </a:extLst>
          </p:cNvPr>
          <p:cNvPicPr>
            <a:picLocks noChangeAspect="1"/>
          </p:cNvPicPr>
          <p:nvPr/>
        </p:nvPicPr>
        <p:blipFill>
          <a:blip r:embed="rId4"/>
          <a:stretch>
            <a:fillRect/>
          </a:stretch>
        </p:blipFill>
        <p:spPr>
          <a:xfrm>
            <a:off x="2839888" y="4871414"/>
            <a:ext cx="470568" cy="390571"/>
          </a:xfrm>
          <a:prstGeom prst="rect">
            <a:avLst/>
          </a:prstGeom>
        </p:spPr>
      </p:pic>
      <p:sp>
        <p:nvSpPr>
          <p:cNvPr id="5" name="Google Shape;85;p1">
            <a:extLst>
              <a:ext uri="{FF2B5EF4-FFF2-40B4-BE49-F238E27FC236}">
                <a16:creationId xmlns:a16="http://schemas.microsoft.com/office/drawing/2014/main" id="{878D3557-FF5E-C87B-2F74-2679B4FDD95B}"/>
              </a:ext>
            </a:extLst>
          </p:cNvPr>
          <p:cNvSpPr txBox="1">
            <a:spLocks/>
          </p:cNvSpPr>
          <p:nvPr/>
        </p:nvSpPr>
        <p:spPr>
          <a:xfrm>
            <a:off x="3278372" y="4974540"/>
            <a:ext cx="2975414" cy="30773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228600" algn="ctr" rtl="0">
              <a:lnSpc>
                <a:spcPct val="200000"/>
              </a:lnSpc>
              <a:spcBef>
                <a:spcPts val="0"/>
              </a:spcBef>
              <a:spcAft>
                <a:spcPts val="0"/>
              </a:spcAft>
              <a:buClr>
                <a:srgbClr val="4D4D4C"/>
              </a:buClr>
              <a:buSzPts val="2400"/>
              <a:buFont typeface="Century Gothic"/>
              <a:buNone/>
              <a:defRPr sz="2400" b="0" i="0" u="none" strike="noStrike" cap="none">
                <a:solidFill>
                  <a:schemeClr val="tx1">
                    <a:lumMod val="85000"/>
                    <a:lumOff val="15000"/>
                  </a:schemeClr>
                </a:solidFill>
                <a:latin typeface="Century Gothic"/>
                <a:ea typeface="Century Gothic"/>
                <a:cs typeface="Century Gothic"/>
                <a:sym typeface="Century Gothic"/>
              </a:defRPr>
            </a:lvl1pPr>
            <a:lvl2pPr marL="914400" marR="0" lvl="1" indent="-342900" algn="l" rtl="0">
              <a:lnSpc>
                <a:spcPct val="100000"/>
              </a:lnSpc>
              <a:spcBef>
                <a:spcPts val="0"/>
              </a:spcBef>
              <a:spcAft>
                <a:spcPts val="0"/>
              </a:spcAft>
              <a:buClr>
                <a:schemeClr val="dk1"/>
              </a:buClr>
              <a:buSzPts val="1800"/>
              <a:buFont typeface="Century Gothic"/>
              <a:buChar char="–"/>
              <a:defRPr sz="20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dk1"/>
              </a:buClr>
              <a:buSzPts val="1800"/>
              <a:buFont typeface="Century Gothic"/>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chemeClr val="dk1"/>
              </a:buClr>
              <a:buSzPts val="1800"/>
              <a:buFont typeface="Century Gothic"/>
              <a:buChar char="–"/>
              <a:defRPr sz="20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dk1"/>
              </a:buClr>
              <a:buSzPts val="1800"/>
              <a:buFont typeface="Century Gothic"/>
              <a:buChar char="»"/>
              <a:defRPr sz="20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6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9pPr>
          </a:lstStyle>
          <a:p>
            <a:pPr marL="0" indent="0" algn="l">
              <a:lnSpc>
                <a:spcPct val="100000"/>
              </a:lnSpc>
              <a:buClr>
                <a:schemeClr val="dk1"/>
              </a:buClr>
              <a:buSzPts val="1800"/>
            </a:pPr>
            <a:r>
              <a:rPr lang="en-US" sz="1400" dirty="0">
                <a:solidFill>
                  <a:srgbClr val="3573BA"/>
                </a:solidFill>
              </a:rPr>
              <a:t>https://github.com/goknurginer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6"/>
          <p:cNvSpPr txBox="1">
            <a:spLocks noGrp="1"/>
          </p:cNvSpPr>
          <p:nvPr>
            <p:ph type="title"/>
          </p:nvPr>
        </p:nvSpPr>
        <p:spPr>
          <a:xfrm>
            <a:off x="0" y="0"/>
            <a:ext cx="9889067"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1) Genome editing with wild-type CRISPR/Cas9 nucleases</a:t>
            </a:r>
            <a:endParaRPr dirty="0"/>
          </a:p>
        </p:txBody>
      </p:sp>
      <p:pic>
        <p:nvPicPr>
          <p:cNvPr id="3" name="Picture 2" descr="Diagram&#10;&#10;Description automatically generated">
            <a:extLst>
              <a:ext uri="{FF2B5EF4-FFF2-40B4-BE49-F238E27FC236}">
                <a16:creationId xmlns:a16="http://schemas.microsoft.com/office/drawing/2014/main" id="{07E2B044-5E72-1455-79BD-B37D9CD649F7}"/>
              </a:ext>
            </a:extLst>
          </p:cNvPr>
          <p:cNvPicPr>
            <a:picLocks noChangeAspect="1"/>
          </p:cNvPicPr>
          <p:nvPr/>
        </p:nvPicPr>
        <p:blipFill>
          <a:blip r:embed="rId3"/>
          <a:stretch>
            <a:fillRect/>
          </a:stretch>
        </p:blipFill>
        <p:spPr>
          <a:xfrm>
            <a:off x="507392" y="1190829"/>
            <a:ext cx="3578225" cy="3733800"/>
          </a:xfrm>
          <a:prstGeom prst="rect">
            <a:avLst/>
          </a:prstGeom>
        </p:spPr>
      </p:pic>
      <p:sp>
        <p:nvSpPr>
          <p:cNvPr id="16" name="Google Shape;215;p9">
            <a:extLst>
              <a:ext uri="{FF2B5EF4-FFF2-40B4-BE49-F238E27FC236}">
                <a16:creationId xmlns:a16="http://schemas.microsoft.com/office/drawing/2014/main" id="{65343849-4909-2615-8DA2-74C289591115}"/>
              </a:ext>
            </a:extLst>
          </p:cNvPr>
          <p:cNvSpPr txBox="1"/>
          <p:nvPr/>
        </p:nvSpPr>
        <p:spPr>
          <a:xfrm>
            <a:off x="276447" y="6496651"/>
            <a:ext cx="6098720" cy="24618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dirty="0">
                <a:solidFill>
                  <a:schemeClr val="dk1"/>
                </a:solidFill>
                <a:latin typeface="Century Gothic"/>
                <a:ea typeface="Century Gothic"/>
                <a:cs typeface="Century Gothic"/>
                <a:sym typeface="Century Gothic"/>
              </a:rPr>
              <a:t>Caso and Davies (2021) – Lab Anim.</a:t>
            </a:r>
            <a:endParaRPr sz="1000" dirty="0"/>
          </a:p>
        </p:txBody>
      </p:sp>
      <p:sp>
        <p:nvSpPr>
          <p:cNvPr id="12" name="Google Shape;174;p6">
            <a:extLst>
              <a:ext uri="{FF2B5EF4-FFF2-40B4-BE49-F238E27FC236}">
                <a16:creationId xmlns:a16="http://schemas.microsoft.com/office/drawing/2014/main" id="{223FC6CC-3E6A-E9B8-EFD9-6AED877CABAD}"/>
              </a:ext>
            </a:extLst>
          </p:cNvPr>
          <p:cNvSpPr txBox="1"/>
          <p:nvPr/>
        </p:nvSpPr>
        <p:spPr>
          <a:xfrm>
            <a:off x="9082121" y="6496611"/>
            <a:ext cx="4007796" cy="246221"/>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n-US" sz="1000" dirty="0">
                <a:solidFill>
                  <a:schemeClr val="dk1"/>
                </a:solidFill>
                <a:latin typeface="Century Gothic"/>
                <a:ea typeface="Century Gothic"/>
                <a:cs typeface="Century Gothic"/>
                <a:sym typeface="Century Gothic"/>
              </a:rPr>
              <a:t>Anzalone et al. (2020) – Nat </a:t>
            </a:r>
            <a:r>
              <a:rPr lang="en-US" sz="1000" dirty="0" err="1">
                <a:solidFill>
                  <a:schemeClr val="dk1"/>
                </a:solidFill>
                <a:latin typeface="Century Gothic"/>
                <a:ea typeface="Century Gothic"/>
                <a:cs typeface="Century Gothic"/>
                <a:sym typeface="Century Gothic"/>
              </a:rPr>
              <a:t>Biotechnol</a:t>
            </a:r>
            <a:r>
              <a:rPr lang="en-US" sz="1000" dirty="0">
                <a:solidFill>
                  <a:schemeClr val="dk1"/>
                </a:solidFill>
                <a:latin typeface="Century Gothic"/>
                <a:ea typeface="Century Gothic"/>
                <a:cs typeface="Century Gothic"/>
                <a:sym typeface="Century Gothic"/>
              </a:rPr>
              <a:t>.</a:t>
            </a:r>
            <a:endParaRPr dirty="0"/>
          </a:p>
        </p:txBody>
      </p:sp>
      <p:pic>
        <p:nvPicPr>
          <p:cNvPr id="11" name="Google Shape;189;p7" descr="Diagram&#10;&#10;Description automatically generated">
            <a:extLst>
              <a:ext uri="{FF2B5EF4-FFF2-40B4-BE49-F238E27FC236}">
                <a16:creationId xmlns:a16="http://schemas.microsoft.com/office/drawing/2014/main" id="{A2EF8E43-C14C-2BDC-971F-E2DEDCBE06B9}"/>
              </a:ext>
            </a:extLst>
          </p:cNvPr>
          <p:cNvPicPr preferRelativeResize="0"/>
          <p:nvPr/>
        </p:nvPicPr>
        <p:blipFill rotWithShape="1">
          <a:blip r:embed="rId4">
            <a:alphaModFix/>
          </a:blip>
          <a:srcRect/>
          <a:stretch/>
        </p:blipFill>
        <p:spPr>
          <a:xfrm>
            <a:off x="4702323" y="1112771"/>
            <a:ext cx="6808123" cy="4632457"/>
          </a:xfrm>
          <a:prstGeom prst="rect">
            <a:avLst/>
          </a:prstGeom>
          <a:noFill/>
          <a:ln>
            <a:noFill/>
          </a:ln>
        </p:spPr>
      </p:pic>
      <p:sp>
        <p:nvSpPr>
          <p:cNvPr id="13" name="Google Shape;175;p6">
            <a:extLst>
              <a:ext uri="{FF2B5EF4-FFF2-40B4-BE49-F238E27FC236}">
                <a16:creationId xmlns:a16="http://schemas.microsoft.com/office/drawing/2014/main" id="{89FBC0B8-DB2A-3A94-0810-8A572C149C4B}"/>
              </a:ext>
            </a:extLst>
          </p:cNvPr>
          <p:cNvSpPr/>
          <p:nvPr/>
        </p:nvSpPr>
        <p:spPr>
          <a:xfrm>
            <a:off x="4702323" y="1088549"/>
            <a:ext cx="6531676" cy="1426051"/>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rgbClr val="000000"/>
              </a:solidFill>
              <a:latin typeface="Times"/>
              <a:ea typeface="Times"/>
              <a:cs typeface="Times"/>
              <a:sym typeface="Times"/>
            </a:endParaRPr>
          </a:p>
        </p:txBody>
      </p:sp>
      <p:sp>
        <p:nvSpPr>
          <p:cNvPr id="14" name="Google Shape;175;p6">
            <a:extLst>
              <a:ext uri="{FF2B5EF4-FFF2-40B4-BE49-F238E27FC236}">
                <a16:creationId xmlns:a16="http://schemas.microsoft.com/office/drawing/2014/main" id="{D04BFCFA-913E-4488-A2EF-E8FC1E806C82}"/>
              </a:ext>
            </a:extLst>
          </p:cNvPr>
          <p:cNvSpPr/>
          <p:nvPr/>
        </p:nvSpPr>
        <p:spPr>
          <a:xfrm>
            <a:off x="5014710" y="3565346"/>
            <a:ext cx="6669898" cy="2204104"/>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dirty="0">
              <a:solidFill>
                <a:srgbClr val="000000"/>
              </a:solidFill>
              <a:latin typeface="Times"/>
              <a:ea typeface="Times"/>
              <a:cs typeface="Times"/>
              <a:sym typeface="Times"/>
            </a:endParaRPr>
          </a:p>
        </p:txBody>
      </p:sp>
      <p:sp>
        <p:nvSpPr>
          <p:cNvPr id="17" name="Google Shape;225;p9">
            <a:extLst>
              <a:ext uri="{FF2B5EF4-FFF2-40B4-BE49-F238E27FC236}">
                <a16:creationId xmlns:a16="http://schemas.microsoft.com/office/drawing/2014/main" id="{B41BA903-AA93-4845-9607-5EDF3E10C663}"/>
              </a:ext>
            </a:extLst>
          </p:cNvPr>
          <p:cNvSpPr txBox="1"/>
          <p:nvPr/>
        </p:nvSpPr>
        <p:spPr>
          <a:xfrm>
            <a:off x="4702323" y="1801574"/>
            <a:ext cx="6776112" cy="307736"/>
          </a:xfrm>
          <a:prstGeom prst="rect">
            <a:avLst/>
          </a:prstGeom>
          <a:solidFill>
            <a:schemeClr val="accent3">
              <a:lumMod val="20000"/>
              <a:lumOff val="80000"/>
            </a:schemeClr>
          </a:solidFill>
          <a:ln>
            <a:noFill/>
          </a:ln>
        </p:spPr>
        <p:txBody>
          <a:bodyPr spcFirstLastPara="1" wrap="square" lIns="91425" tIns="45700" rIns="91425" bIns="45700" anchor="t" anchorCtr="0">
            <a:spAutoFit/>
          </a:bodyPr>
          <a:lstStyle/>
          <a:p>
            <a:pPr lvl="0"/>
            <a:r>
              <a:rPr lang="tr-TR" dirty="0" err="1">
                <a:solidFill>
                  <a:schemeClr val="dk1"/>
                </a:solidFill>
                <a:latin typeface="Century Gothic"/>
                <a:ea typeface="Century Gothic"/>
                <a:cs typeface="Century Gothic"/>
                <a:sym typeface="Century Gothic"/>
              </a:rPr>
              <a:t>To</a:t>
            </a:r>
            <a:r>
              <a:rPr lang="tr-TR" dirty="0">
                <a:solidFill>
                  <a:schemeClr val="dk1"/>
                </a:solidFill>
                <a:latin typeface="Century Gothic"/>
                <a:ea typeface="Century Gothic"/>
                <a:cs typeface="Century Gothic"/>
                <a:sym typeface="Century Gothic"/>
              </a:rPr>
              <a:t> </a:t>
            </a:r>
            <a:r>
              <a:rPr lang="tr-TR" dirty="0" err="1">
                <a:solidFill>
                  <a:schemeClr val="dk1"/>
                </a:solidFill>
                <a:latin typeface="Century Gothic"/>
                <a:ea typeface="Century Gothic"/>
                <a:cs typeface="Century Gothic"/>
                <a:sym typeface="Century Gothic"/>
              </a:rPr>
              <a:t>edit</a:t>
            </a:r>
            <a:r>
              <a:rPr lang="tr-TR" dirty="0">
                <a:solidFill>
                  <a:schemeClr val="dk1"/>
                </a:solidFill>
                <a:latin typeface="Century Gothic"/>
                <a:ea typeface="Century Gothic"/>
                <a:cs typeface="Century Gothic"/>
                <a:sym typeface="Century Gothic"/>
              </a:rPr>
              <a:t> </a:t>
            </a:r>
            <a:r>
              <a:rPr lang="tr-TR" dirty="0" err="1">
                <a:solidFill>
                  <a:schemeClr val="dk1"/>
                </a:solidFill>
                <a:latin typeface="Century Gothic"/>
                <a:ea typeface="Century Gothic"/>
                <a:cs typeface="Century Gothic"/>
                <a:sym typeface="Century Gothic"/>
              </a:rPr>
              <a:t>the</a:t>
            </a:r>
            <a:r>
              <a:rPr lang="tr-TR" dirty="0">
                <a:solidFill>
                  <a:schemeClr val="dk1"/>
                </a:solidFill>
                <a:latin typeface="Century Gothic"/>
                <a:ea typeface="Century Gothic"/>
                <a:cs typeface="Century Gothic"/>
                <a:sym typeface="Century Gothic"/>
              </a:rPr>
              <a:t> DNA, </a:t>
            </a:r>
            <a:r>
              <a:rPr lang="tr-TR" dirty="0" err="1">
                <a:solidFill>
                  <a:schemeClr val="dk1"/>
                </a:solidFill>
                <a:latin typeface="Century Gothic"/>
                <a:ea typeface="Century Gothic"/>
                <a:cs typeface="Century Gothic"/>
                <a:sym typeface="Century Gothic"/>
              </a:rPr>
              <a:t>Cas</a:t>
            </a:r>
            <a:r>
              <a:rPr lang="tr-TR" dirty="0">
                <a:solidFill>
                  <a:schemeClr val="dk1"/>
                </a:solidFill>
                <a:latin typeface="Century Gothic"/>
                <a:ea typeface="Century Gothic"/>
                <a:cs typeface="Century Gothic"/>
                <a:sym typeface="Century Gothic"/>
              </a:rPr>
              <a:t> </a:t>
            </a:r>
            <a:r>
              <a:rPr lang="tr-TR" dirty="0" err="1">
                <a:solidFill>
                  <a:schemeClr val="dk1"/>
                </a:solidFill>
                <a:latin typeface="Century Gothic"/>
                <a:ea typeface="Century Gothic"/>
                <a:cs typeface="Century Gothic"/>
                <a:sym typeface="Century Gothic"/>
              </a:rPr>
              <a:t>nucleases</a:t>
            </a:r>
            <a:r>
              <a:rPr lang="tr-TR" dirty="0">
                <a:solidFill>
                  <a:schemeClr val="dk1"/>
                </a:solidFill>
                <a:latin typeface="Century Gothic"/>
                <a:ea typeface="Century Gothic"/>
                <a:cs typeface="Century Gothic"/>
                <a:sym typeface="Century Gothic"/>
              </a:rPr>
              <a:t> form </a:t>
            </a:r>
            <a:r>
              <a:rPr lang="tr-TR" dirty="0" err="1">
                <a:solidFill>
                  <a:schemeClr val="dk1"/>
                </a:solidFill>
                <a:latin typeface="Century Gothic"/>
                <a:ea typeface="Century Gothic"/>
                <a:cs typeface="Century Gothic"/>
                <a:sym typeface="Century Gothic"/>
              </a:rPr>
              <a:t>double-stranded</a:t>
            </a:r>
            <a:r>
              <a:rPr lang="tr-TR" dirty="0">
                <a:solidFill>
                  <a:schemeClr val="dk1"/>
                </a:solidFill>
                <a:latin typeface="Century Gothic"/>
                <a:ea typeface="Century Gothic"/>
                <a:cs typeface="Century Gothic"/>
                <a:sym typeface="Century Gothic"/>
              </a:rPr>
              <a:t> DNA </a:t>
            </a:r>
            <a:r>
              <a:rPr lang="tr-TR" dirty="0" err="1">
                <a:solidFill>
                  <a:schemeClr val="dk1"/>
                </a:solidFill>
                <a:latin typeface="Century Gothic"/>
                <a:ea typeface="Century Gothic"/>
                <a:cs typeface="Century Gothic"/>
                <a:sym typeface="Century Gothic"/>
              </a:rPr>
              <a:t>breaks</a:t>
            </a:r>
            <a:r>
              <a:rPr lang="tr-TR" dirty="0">
                <a:solidFill>
                  <a:schemeClr val="dk1"/>
                </a:solidFill>
                <a:latin typeface="Century Gothic"/>
                <a:ea typeface="Century Gothic"/>
                <a:cs typeface="Century Gothic"/>
                <a:sym typeface="Century Gothic"/>
              </a:rPr>
              <a:t> (</a:t>
            </a:r>
            <a:r>
              <a:rPr lang="tr-TR" dirty="0" err="1">
                <a:solidFill>
                  <a:schemeClr val="dk1"/>
                </a:solidFill>
                <a:latin typeface="Century Gothic"/>
                <a:ea typeface="Century Gothic"/>
                <a:cs typeface="Century Gothic"/>
                <a:sym typeface="Century Gothic"/>
              </a:rPr>
              <a:t>DSBs</a:t>
            </a:r>
            <a:r>
              <a:rPr lang="tr-TR" dirty="0">
                <a:solidFill>
                  <a:schemeClr val="dk1"/>
                </a:solidFill>
                <a:latin typeface="Century Gothic"/>
                <a:ea typeface="Century Gothic"/>
                <a:cs typeface="Century Gothic"/>
                <a:sym typeface="Century Gothic"/>
              </a:rPr>
              <a:t>) </a:t>
            </a:r>
            <a:endParaRPr sz="1400" dirty="0">
              <a:solidFill>
                <a:schemeClr val="dk1"/>
              </a:solidFill>
              <a:latin typeface="Century Gothic"/>
              <a:ea typeface="Century Gothic"/>
              <a:cs typeface="Century Gothic"/>
              <a:sym typeface="Century Gothic"/>
            </a:endParaRPr>
          </a:p>
        </p:txBody>
      </p:sp>
      <p:sp>
        <p:nvSpPr>
          <p:cNvPr id="10" name="Google Shape;225;p9">
            <a:extLst>
              <a:ext uri="{FF2B5EF4-FFF2-40B4-BE49-F238E27FC236}">
                <a16:creationId xmlns:a16="http://schemas.microsoft.com/office/drawing/2014/main" id="{788985BF-CDD5-2048-C070-9A1E2654447C}"/>
              </a:ext>
            </a:extLst>
          </p:cNvPr>
          <p:cNvSpPr txBox="1"/>
          <p:nvPr/>
        </p:nvSpPr>
        <p:spPr>
          <a:xfrm>
            <a:off x="5237541" y="3603149"/>
            <a:ext cx="1939777"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dirty="0">
                <a:solidFill>
                  <a:schemeClr val="dk1"/>
                </a:solidFill>
                <a:latin typeface="Century Gothic"/>
                <a:ea typeface="Century Gothic"/>
                <a:cs typeface="Century Gothic"/>
                <a:sym typeface="Century Gothic"/>
              </a:rPr>
              <a:t>CRISPR Knockouts</a:t>
            </a:r>
            <a:endParaRPr dirty="0"/>
          </a:p>
        </p:txBody>
      </p:sp>
      <p:sp>
        <p:nvSpPr>
          <p:cNvPr id="18" name="Google Shape;225;p9">
            <a:extLst>
              <a:ext uri="{FF2B5EF4-FFF2-40B4-BE49-F238E27FC236}">
                <a16:creationId xmlns:a16="http://schemas.microsoft.com/office/drawing/2014/main" id="{6A297DD0-88EE-55D9-1C9F-2B66751B4436}"/>
              </a:ext>
            </a:extLst>
          </p:cNvPr>
          <p:cNvSpPr txBox="1"/>
          <p:nvPr/>
        </p:nvSpPr>
        <p:spPr>
          <a:xfrm>
            <a:off x="8787940" y="3603149"/>
            <a:ext cx="1711177"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dirty="0">
                <a:solidFill>
                  <a:schemeClr val="dk1"/>
                </a:solidFill>
                <a:latin typeface="Century Gothic"/>
                <a:ea typeface="Century Gothic"/>
                <a:cs typeface="Century Gothic"/>
                <a:sym typeface="Century Gothic"/>
              </a:rPr>
              <a:t>CRISPR Knock-ins</a:t>
            </a:r>
            <a:endParaRPr b="1" dirty="0"/>
          </a:p>
        </p:txBody>
      </p:sp>
      <p:sp>
        <p:nvSpPr>
          <p:cNvPr id="19" name="Google Shape;225;p9">
            <a:extLst>
              <a:ext uri="{FF2B5EF4-FFF2-40B4-BE49-F238E27FC236}">
                <a16:creationId xmlns:a16="http://schemas.microsoft.com/office/drawing/2014/main" id="{8F025FD3-EC7D-D1E1-F15A-468ECCF5B3A2}"/>
              </a:ext>
            </a:extLst>
          </p:cNvPr>
          <p:cNvSpPr txBox="1"/>
          <p:nvPr/>
        </p:nvSpPr>
        <p:spPr>
          <a:xfrm>
            <a:off x="4528161" y="3019306"/>
            <a:ext cx="3358539" cy="307736"/>
          </a:xfrm>
          <a:prstGeom prst="rect">
            <a:avLst/>
          </a:prstGeom>
          <a:solidFill>
            <a:schemeClr val="lt1"/>
          </a:solidFill>
          <a:ln>
            <a:noFill/>
          </a:ln>
        </p:spPr>
        <p:txBody>
          <a:bodyPr spcFirstLastPara="1" wrap="square" lIns="91425" tIns="45700" rIns="91425" bIns="45700" anchor="t" anchorCtr="0">
            <a:spAutoFit/>
          </a:bodyPr>
          <a:lstStyle/>
          <a:p>
            <a:pPr lvl="0"/>
            <a:r>
              <a:rPr lang="en-US" dirty="0">
                <a:solidFill>
                  <a:schemeClr val="dk1"/>
                </a:solidFill>
                <a:latin typeface="Century Gothic"/>
                <a:ea typeface="Century Gothic"/>
                <a:cs typeface="Century Gothic"/>
                <a:sym typeface="Century Gothic"/>
              </a:rPr>
              <a:t>Non-homologous end joining (NHEJ) </a:t>
            </a:r>
            <a:endParaRPr dirty="0"/>
          </a:p>
        </p:txBody>
      </p:sp>
      <p:sp>
        <p:nvSpPr>
          <p:cNvPr id="20" name="Google Shape;225;p9">
            <a:extLst>
              <a:ext uri="{FF2B5EF4-FFF2-40B4-BE49-F238E27FC236}">
                <a16:creationId xmlns:a16="http://schemas.microsoft.com/office/drawing/2014/main" id="{5961728E-D300-B3BC-742D-8D4A14044AB3}"/>
              </a:ext>
            </a:extLst>
          </p:cNvPr>
          <p:cNvSpPr txBox="1"/>
          <p:nvPr/>
        </p:nvSpPr>
        <p:spPr>
          <a:xfrm>
            <a:off x="8404045" y="3019306"/>
            <a:ext cx="3358539" cy="307736"/>
          </a:xfrm>
          <a:prstGeom prst="rect">
            <a:avLst/>
          </a:prstGeom>
          <a:solidFill>
            <a:schemeClr val="lt1"/>
          </a:solidFill>
          <a:ln>
            <a:noFill/>
          </a:ln>
        </p:spPr>
        <p:txBody>
          <a:bodyPr spcFirstLastPara="1" wrap="square" lIns="91425" tIns="45700" rIns="91425" bIns="45700" anchor="t" anchorCtr="0">
            <a:spAutoFit/>
          </a:bodyPr>
          <a:lstStyle/>
          <a:p>
            <a:pPr lvl="0"/>
            <a:r>
              <a:rPr lang="en-US" dirty="0">
                <a:solidFill>
                  <a:schemeClr val="dk1"/>
                </a:solidFill>
                <a:latin typeface="Century Gothic"/>
                <a:ea typeface="Century Gothic"/>
                <a:cs typeface="Century Gothic"/>
                <a:sym typeface="Century Gothic"/>
              </a:rPr>
              <a:t>Homology-directed repair (HDR) </a:t>
            </a:r>
            <a:endParaRPr dirty="0"/>
          </a:p>
        </p:txBody>
      </p:sp>
      <p:pic>
        <p:nvPicPr>
          <p:cNvPr id="8" name="Picture 7" descr="Diagram&#10;&#10;Description automatically generated">
            <a:extLst>
              <a:ext uri="{FF2B5EF4-FFF2-40B4-BE49-F238E27FC236}">
                <a16:creationId xmlns:a16="http://schemas.microsoft.com/office/drawing/2014/main" id="{59FA3773-8A53-7DCB-7F31-FF26F348C0EE}"/>
              </a:ext>
            </a:extLst>
          </p:cNvPr>
          <p:cNvPicPr>
            <a:picLocks noChangeAspect="1"/>
          </p:cNvPicPr>
          <p:nvPr/>
        </p:nvPicPr>
        <p:blipFill>
          <a:blip r:embed="rId5"/>
          <a:stretch>
            <a:fillRect/>
          </a:stretch>
        </p:blipFill>
        <p:spPr>
          <a:xfrm>
            <a:off x="5060629" y="4066908"/>
            <a:ext cx="6623979" cy="2199443"/>
          </a:xfrm>
          <a:prstGeom prst="rect">
            <a:avLst/>
          </a:prstGeom>
        </p:spPr>
      </p:pic>
    </p:spTree>
    <p:extLst>
      <p:ext uri="{BB962C8B-B14F-4D97-AF65-F5344CB8AC3E}">
        <p14:creationId xmlns:p14="http://schemas.microsoft.com/office/powerpoint/2010/main" val="21053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0"/>
          <p:cNvSpPr txBox="1">
            <a:spLocks noGrp="1"/>
          </p:cNvSpPr>
          <p:nvPr>
            <p:ph type="title"/>
          </p:nvPr>
        </p:nvSpPr>
        <p:spPr>
          <a:xfrm>
            <a:off x="0" y="0"/>
            <a:ext cx="9889067"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Genome editing without DSBs</a:t>
            </a:r>
            <a:endParaRPr dirty="0"/>
          </a:p>
        </p:txBody>
      </p:sp>
      <p:sp>
        <p:nvSpPr>
          <p:cNvPr id="235" name="Google Shape;235;p10"/>
          <p:cNvSpPr txBox="1"/>
          <p:nvPr/>
        </p:nvSpPr>
        <p:spPr>
          <a:xfrm>
            <a:off x="126545" y="6456109"/>
            <a:ext cx="6098720" cy="24618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Caso and Davies (2021) – Lab Anim.</a:t>
            </a:r>
            <a:endParaRPr sz="1000"/>
          </a:p>
        </p:txBody>
      </p:sp>
      <p:sp>
        <p:nvSpPr>
          <p:cNvPr id="8" name="Google Shape;205;p8">
            <a:extLst>
              <a:ext uri="{FF2B5EF4-FFF2-40B4-BE49-F238E27FC236}">
                <a16:creationId xmlns:a16="http://schemas.microsoft.com/office/drawing/2014/main" id="{70EE63FF-A354-B85F-B4FF-1710B4447103}"/>
              </a:ext>
            </a:extLst>
          </p:cNvPr>
          <p:cNvSpPr txBox="1"/>
          <p:nvPr/>
        </p:nvSpPr>
        <p:spPr>
          <a:xfrm>
            <a:off x="252427" y="2957046"/>
            <a:ext cx="3682434" cy="369291"/>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800" dirty="0">
                <a:solidFill>
                  <a:schemeClr val="tx1"/>
                </a:solidFill>
                <a:latin typeface="Century Gothic"/>
                <a:ea typeface="Century Gothic"/>
                <a:cs typeface="Century Gothic"/>
                <a:sym typeface="Century Gothic"/>
              </a:rPr>
              <a:t>Single Stranded Breaks (SSBs)</a:t>
            </a:r>
            <a:endParaRPr dirty="0">
              <a:solidFill>
                <a:schemeClr val="tx1"/>
              </a:solidFill>
            </a:endParaRPr>
          </a:p>
        </p:txBody>
      </p:sp>
      <p:sp>
        <p:nvSpPr>
          <p:cNvPr id="9" name="Google Shape;206;p8">
            <a:extLst>
              <a:ext uri="{FF2B5EF4-FFF2-40B4-BE49-F238E27FC236}">
                <a16:creationId xmlns:a16="http://schemas.microsoft.com/office/drawing/2014/main" id="{FED47EDE-37FC-2DE0-E1E7-0A74B5C55FD1}"/>
              </a:ext>
            </a:extLst>
          </p:cNvPr>
          <p:cNvSpPr txBox="1"/>
          <p:nvPr/>
        </p:nvSpPr>
        <p:spPr>
          <a:xfrm>
            <a:off x="6359705" y="2949137"/>
            <a:ext cx="2825389" cy="369332"/>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800" dirty="0">
                <a:solidFill>
                  <a:schemeClr val="tx1"/>
                </a:solidFill>
                <a:latin typeface="Century Gothic"/>
                <a:ea typeface="Century Gothic"/>
                <a:cs typeface="Century Gothic"/>
                <a:sym typeface="Century Gothic"/>
              </a:rPr>
              <a:t>No Break</a:t>
            </a:r>
            <a:endParaRPr dirty="0">
              <a:solidFill>
                <a:schemeClr val="tx1"/>
              </a:solidFill>
            </a:endParaRPr>
          </a:p>
        </p:txBody>
      </p:sp>
      <p:cxnSp>
        <p:nvCxnSpPr>
          <p:cNvPr id="10" name="Google Shape;207;p8">
            <a:extLst>
              <a:ext uri="{FF2B5EF4-FFF2-40B4-BE49-F238E27FC236}">
                <a16:creationId xmlns:a16="http://schemas.microsoft.com/office/drawing/2014/main" id="{23FEC8AA-A942-9BE2-D829-3F1BFEE92F07}"/>
              </a:ext>
            </a:extLst>
          </p:cNvPr>
          <p:cNvCxnSpPr>
            <a:cxnSpLocks/>
          </p:cNvCxnSpPr>
          <p:nvPr/>
        </p:nvCxnSpPr>
        <p:spPr>
          <a:xfrm flipH="1">
            <a:off x="2451807" y="2481627"/>
            <a:ext cx="2715101" cy="446923"/>
          </a:xfrm>
          <a:prstGeom prst="straightConnector1">
            <a:avLst/>
          </a:prstGeom>
          <a:solidFill>
            <a:schemeClr val="accent1"/>
          </a:solidFill>
          <a:ln w="9525" cap="flat" cmpd="sng">
            <a:solidFill>
              <a:schemeClr val="dk1"/>
            </a:solidFill>
            <a:prstDash val="solid"/>
            <a:round/>
            <a:headEnd type="none" w="sm" len="sm"/>
            <a:tailEnd type="triangle" w="med" len="med"/>
          </a:ln>
        </p:spPr>
      </p:cxnSp>
      <p:cxnSp>
        <p:nvCxnSpPr>
          <p:cNvPr id="11" name="Google Shape;208;p8">
            <a:extLst>
              <a:ext uri="{FF2B5EF4-FFF2-40B4-BE49-F238E27FC236}">
                <a16:creationId xmlns:a16="http://schemas.microsoft.com/office/drawing/2014/main" id="{767246F2-0F36-DEBE-8D48-E877F5D753BB}"/>
              </a:ext>
            </a:extLst>
          </p:cNvPr>
          <p:cNvCxnSpPr>
            <a:cxnSpLocks/>
          </p:cNvCxnSpPr>
          <p:nvPr/>
        </p:nvCxnSpPr>
        <p:spPr>
          <a:xfrm>
            <a:off x="5737833" y="2481627"/>
            <a:ext cx="2618767" cy="355972"/>
          </a:xfrm>
          <a:prstGeom prst="straightConnector1">
            <a:avLst/>
          </a:prstGeom>
          <a:solidFill>
            <a:schemeClr val="accent1"/>
          </a:solidFill>
          <a:ln w="9525" cap="flat" cmpd="sng">
            <a:solidFill>
              <a:schemeClr val="dk1"/>
            </a:solidFill>
            <a:prstDash val="solid"/>
            <a:round/>
            <a:headEnd type="none" w="sm" len="sm"/>
            <a:tailEnd type="triangle" w="med" len="med"/>
          </a:ln>
        </p:spPr>
      </p:cxnSp>
      <p:pic>
        <p:nvPicPr>
          <p:cNvPr id="3" name="Picture 2" descr="Text&#10;&#10;Description automatically generated">
            <a:extLst>
              <a:ext uri="{FF2B5EF4-FFF2-40B4-BE49-F238E27FC236}">
                <a16:creationId xmlns:a16="http://schemas.microsoft.com/office/drawing/2014/main" id="{C2610115-78F0-DB33-CCC0-1C15A60FD6B6}"/>
              </a:ext>
            </a:extLst>
          </p:cNvPr>
          <p:cNvPicPr>
            <a:picLocks noChangeAspect="1"/>
          </p:cNvPicPr>
          <p:nvPr/>
        </p:nvPicPr>
        <p:blipFill>
          <a:blip r:embed="rId3"/>
          <a:stretch>
            <a:fillRect/>
          </a:stretch>
        </p:blipFill>
        <p:spPr>
          <a:xfrm>
            <a:off x="2451807" y="1149724"/>
            <a:ext cx="6007100" cy="1243330"/>
          </a:xfrm>
          <a:prstGeom prst="rect">
            <a:avLst/>
          </a:prstGeom>
        </p:spPr>
      </p:pic>
      <p:pic>
        <p:nvPicPr>
          <p:cNvPr id="5" name="Graphic 4" descr="Close with solid fill">
            <a:extLst>
              <a:ext uri="{FF2B5EF4-FFF2-40B4-BE49-F238E27FC236}">
                <a16:creationId xmlns:a16="http://schemas.microsoft.com/office/drawing/2014/main" id="{58BA982A-92BA-8288-4FAB-1A7DA5A28C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94157" y="1119158"/>
            <a:ext cx="1005840" cy="1005840"/>
          </a:xfrm>
          <a:prstGeom prst="rect">
            <a:avLst/>
          </a:prstGeom>
        </p:spPr>
      </p:pic>
      <p:pic>
        <p:nvPicPr>
          <p:cNvPr id="7" name="Picture 6" descr="Diagram&#10;&#10;Description automatically generated">
            <a:extLst>
              <a:ext uri="{FF2B5EF4-FFF2-40B4-BE49-F238E27FC236}">
                <a16:creationId xmlns:a16="http://schemas.microsoft.com/office/drawing/2014/main" id="{64032613-26FD-5792-7E01-26145168BBB8}"/>
              </a:ext>
            </a:extLst>
          </p:cNvPr>
          <p:cNvPicPr>
            <a:picLocks noChangeAspect="1"/>
          </p:cNvPicPr>
          <p:nvPr/>
        </p:nvPicPr>
        <p:blipFill>
          <a:blip r:embed="rId6"/>
          <a:stretch>
            <a:fillRect/>
          </a:stretch>
        </p:blipFill>
        <p:spPr>
          <a:xfrm>
            <a:off x="0" y="3479024"/>
            <a:ext cx="2349355" cy="2527144"/>
          </a:xfrm>
          <a:prstGeom prst="rect">
            <a:avLst/>
          </a:prstGeom>
        </p:spPr>
      </p:pic>
      <p:pic>
        <p:nvPicPr>
          <p:cNvPr id="15" name="Picture 14" descr="Diagram&#10;&#10;Description automatically generated">
            <a:extLst>
              <a:ext uri="{FF2B5EF4-FFF2-40B4-BE49-F238E27FC236}">
                <a16:creationId xmlns:a16="http://schemas.microsoft.com/office/drawing/2014/main" id="{4B5C11AC-F517-6388-F973-4E6B374BD745}"/>
              </a:ext>
            </a:extLst>
          </p:cNvPr>
          <p:cNvPicPr>
            <a:picLocks noChangeAspect="1"/>
          </p:cNvPicPr>
          <p:nvPr/>
        </p:nvPicPr>
        <p:blipFill>
          <a:blip r:embed="rId7"/>
          <a:stretch>
            <a:fillRect/>
          </a:stretch>
        </p:blipFill>
        <p:spPr>
          <a:xfrm>
            <a:off x="2451807" y="3500338"/>
            <a:ext cx="2486750" cy="2505830"/>
          </a:xfrm>
          <a:prstGeom prst="rect">
            <a:avLst/>
          </a:prstGeom>
        </p:spPr>
      </p:pic>
      <p:pic>
        <p:nvPicPr>
          <p:cNvPr id="17" name="Picture 16" descr="Diagram&#10;&#10;Description automatically generated">
            <a:extLst>
              <a:ext uri="{FF2B5EF4-FFF2-40B4-BE49-F238E27FC236}">
                <a16:creationId xmlns:a16="http://schemas.microsoft.com/office/drawing/2014/main" id="{E301A51C-4423-BAAF-E231-93AB94560003}"/>
              </a:ext>
            </a:extLst>
          </p:cNvPr>
          <p:cNvPicPr>
            <a:picLocks noChangeAspect="1"/>
          </p:cNvPicPr>
          <p:nvPr/>
        </p:nvPicPr>
        <p:blipFill>
          <a:blip r:embed="rId8"/>
          <a:stretch>
            <a:fillRect/>
          </a:stretch>
        </p:blipFill>
        <p:spPr>
          <a:xfrm>
            <a:off x="6358529" y="3393682"/>
            <a:ext cx="2797464" cy="2574192"/>
          </a:xfrm>
          <a:prstGeom prst="rect">
            <a:avLst/>
          </a:prstGeom>
        </p:spPr>
      </p:pic>
      <p:sp>
        <p:nvSpPr>
          <p:cNvPr id="24" name="Google Shape;235;p10">
            <a:extLst>
              <a:ext uri="{FF2B5EF4-FFF2-40B4-BE49-F238E27FC236}">
                <a16:creationId xmlns:a16="http://schemas.microsoft.com/office/drawing/2014/main" id="{A9A64A8B-C9F0-78FD-5E49-264BB46414D9}"/>
              </a:ext>
            </a:extLst>
          </p:cNvPr>
          <p:cNvSpPr txBox="1"/>
          <p:nvPr/>
        </p:nvSpPr>
        <p:spPr>
          <a:xfrm>
            <a:off x="6306562" y="3355737"/>
            <a:ext cx="312907" cy="289201"/>
          </a:xfrm>
          <a:prstGeom prst="rect">
            <a:avLst/>
          </a:prstGeom>
          <a:solidFill>
            <a:schemeClr val="bg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p:txBody>
      </p:sp>
      <p:pic>
        <p:nvPicPr>
          <p:cNvPr id="33" name="Google Shape;220;p9" descr="Diagram&#10;&#10;Description automatically generated">
            <a:extLst>
              <a:ext uri="{FF2B5EF4-FFF2-40B4-BE49-F238E27FC236}">
                <a16:creationId xmlns:a16="http://schemas.microsoft.com/office/drawing/2014/main" id="{253428CB-146A-AD69-924B-9AFBC8ADEEAB}"/>
              </a:ext>
            </a:extLst>
          </p:cNvPr>
          <p:cNvPicPr preferRelativeResize="0"/>
          <p:nvPr/>
        </p:nvPicPr>
        <p:blipFill rotWithShape="1">
          <a:blip r:embed="rId9">
            <a:alphaModFix/>
          </a:blip>
          <a:srcRect/>
          <a:stretch/>
        </p:blipFill>
        <p:spPr>
          <a:xfrm>
            <a:off x="9656676" y="4139911"/>
            <a:ext cx="1506624" cy="635289"/>
          </a:xfrm>
          <a:prstGeom prst="rect">
            <a:avLst/>
          </a:prstGeom>
          <a:noFill/>
          <a:ln>
            <a:noFill/>
          </a:ln>
        </p:spPr>
      </p:pic>
      <p:sp>
        <p:nvSpPr>
          <p:cNvPr id="34" name="Google Shape;221;p9">
            <a:extLst>
              <a:ext uri="{FF2B5EF4-FFF2-40B4-BE49-F238E27FC236}">
                <a16:creationId xmlns:a16="http://schemas.microsoft.com/office/drawing/2014/main" id="{87DBCA92-0172-5A7A-0778-2B09E48EE6CC}"/>
              </a:ext>
            </a:extLst>
          </p:cNvPr>
          <p:cNvSpPr txBox="1"/>
          <p:nvPr/>
        </p:nvSpPr>
        <p:spPr>
          <a:xfrm>
            <a:off x="9321093" y="3574862"/>
            <a:ext cx="1935633" cy="523180"/>
          </a:xfrm>
          <a:prstGeom prst="rect">
            <a:avLst/>
          </a:prstGeom>
          <a:solidFill>
            <a:schemeClr val="accent3">
              <a:lumMod val="20000"/>
              <a:lumOff val="80000"/>
            </a:schemeClr>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a:solidFill>
                  <a:schemeClr val="dk1"/>
                </a:solidFill>
                <a:latin typeface="Century Gothic"/>
                <a:ea typeface="Century Gothic"/>
                <a:cs typeface="Century Gothic"/>
                <a:sym typeface="Century Gothic"/>
              </a:rPr>
              <a:t>CRISPR interference (</a:t>
            </a:r>
            <a:r>
              <a:rPr lang="en-US" sz="1400" dirty="0" err="1">
                <a:solidFill>
                  <a:schemeClr val="dk1"/>
                </a:solidFill>
                <a:latin typeface="Century Gothic"/>
                <a:ea typeface="Century Gothic"/>
                <a:cs typeface="Century Gothic"/>
                <a:sym typeface="Century Gothic"/>
              </a:rPr>
              <a:t>CRISPRi</a:t>
            </a:r>
            <a:r>
              <a:rPr lang="en-US" sz="1400" dirty="0">
                <a:solidFill>
                  <a:schemeClr val="dk1"/>
                </a:solidFill>
                <a:latin typeface="Century Gothic"/>
                <a:ea typeface="Century Gothic"/>
                <a:cs typeface="Century Gothic"/>
                <a:sym typeface="Century Gothic"/>
              </a:rPr>
              <a:t>) </a:t>
            </a:r>
            <a:endParaRPr sz="1400" dirty="0">
              <a:solidFill>
                <a:schemeClr val="dk1"/>
              </a:solidFill>
              <a:latin typeface="Century Gothic"/>
              <a:ea typeface="Century Gothic"/>
              <a:cs typeface="Century Gothic"/>
              <a:sym typeface="Century Gothic"/>
            </a:endParaRPr>
          </a:p>
        </p:txBody>
      </p:sp>
      <p:pic>
        <p:nvPicPr>
          <p:cNvPr id="35" name="Google Shape;222;p9" descr="Diagram&#10;&#10;Description automatically generated with medium confidence">
            <a:extLst>
              <a:ext uri="{FF2B5EF4-FFF2-40B4-BE49-F238E27FC236}">
                <a16:creationId xmlns:a16="http://schemas.microsoft.com/office/drawing/2014/main" id="{AAEE0578-76EB-39C1-52A7-4B82CBF3D599}"/>
              </a:ext>
            </a:extLst>
          </p:cNvPr>
          <p:cNvPicPr preferRelativeResize="0"/>
          <p:nvPr/>
        </p:nvPicPr>
        <p:blipFill rotWithShape="1">
          <a:blip r:embed="rId10">
            <a:alphaModFix/>
          </a:blip>
          <a:srcRect/>
          <a:stretch/>
        </p:blipFill>
        <p:spPr>
          <a:xfrm>
            <a:off x="9622061" y="5315052"/>
            <a:ext cx="1585774" cy="630077"/>
          </a:xfrm>
          <a:prstGeom prst="rect">
            <a:avLst/>
          </a:prstGeom>
          <a:noFill/>
          <a:ln>
            <a:noFill/>
          </a:ln>
        </p:spPr>
      </p:pic>
      <p:sp>
        <p:nvSpPr>
          <p:cNvPr id="36" name="Google Shape;224;p9">
            <a:extLst>
              <a:ext uri="{FF2B5EF4-FFF2-40B4-BE49-F238E27FC236}">
                <a16:creationId xmlns:a16="http://schemas.microsoft.com/office/drawing/2014/main" id="{F99E424C-BBE6-41C3-FF4C-B40D1D0246CD}"/>
              </a:ext>
            </a:extLst>
          </p:cNvPr>
          <p:cNvSpPr txBox="1"/>
          <p:nvPr/>
        </p:nvSpPr>
        <p:spPr>
          <a:xfrm>
            <a:off x="9321093" y="4794390"/>
            <a:ext cx="1935633" cy="523180"/>
          </a:xfrm>
          <a:prstGeom prst="rect">
            <a:avLst/>
          </a:prstGeom>
          <a:solidFill>
            <a:schemeClr val="accent3">
              <a:lumMod val="20000"/>
              <a:lumOff val="80000"/>
            </a:schemeClr>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a:solidFill>
                  <a:schemeClr val="dk1"/>
                </a:solidFill>
                <a:latin typeface="Century Gothic"/>
                <a:ea typeface="Century Gothic"/>
                <a:cs typeface="Century Gothic"/>
                <a:sym typeface="Century Gothic"/>
              </a:rPr>
              <a:t>CRISPR activation (</a:t>
            </a:r>
            <a:r>
              <a:rPr lang="en-US" sz="1400" dirty="0" err="1">
                <a:solidFill>
                  <a:schemeClr val="dk1"/>
                </a:solidFill>
                <a:latin typeface="Century Gothic"/>
                <a:ea typeface="Century Gothic"/>
                <a:cs typeface="Century Gothic"/>
                <a:sym typeface="Century Gothic"/>
              </a:rPr>
              <a:t>CRISPRa</a:t>
            </a:r>
            <a:r>
              <a:rPr lang="en-US" sz="1400" dirty="0">
                <a:solidFill>
                  <a:schemeClr val="dk1"/>
                </a:solidFill>
                <a:latin typeface="Century Gothic"/>
                <a:ea typeface="Century Gothic"/>
                <a:cs typeface="Century Gothic"/>
                <a:sym typeface="Century Gothic"/>
              </a:rPr>
              <a:t>) </a:t>
            </a:r>
            <a:endParaRPr sz="1400" dirty="0">
              <a:solidFill>
                <a:schemeClr val="dk1"/>
              </a:solidFill>
              <a:latin typeface="Century Gothic"/>
              <a:ea typeface="Century Gothic"/>
              <a:cs typeface="Century Gothic"/>
              <a:sym typeface="Century Gothic"/>
            </a:endParaRPr>
          </a:p>
        </p:txBody>
      </p:sp>
      <p:sp>
        <p:nvSpPr>
          <p:cNvPr id="37" name="Google Shape;227;p9">
            <a:extLst>
              <a:ext uri="{FF2B5EF4-FFF2-40B4-BE49-F238E27FC236}">
                <a16:creationId xmlns:a16="http://schemas.microsoft.com/office/drawing/2014/main" id="{FA37A3F1-7D26-E544-E31B-8FB6D3263012}"/>
              </a:ext>
            </a:extLst>
          </p:cNvPr>
          <p:cNvSpPr txBox="1"/>
          <p:nvPr/>
        </p:nvSpPr>
        <p:spPr>
          <a:xfrm>
            <a:off x="4740459" y="4092165"/>
            <a:ext cx="1313235" cy="600164"/>
          </a:xfrm>
          <a:prstGeom prst="rect">
            <a:avLst/>
          </a:prstGeom>
          <a:solidFill>
            <a:schemeClr val="accent3">
              <a:lumMod val="20000"/>
              <a:lumOff val="80000"/>
            </a:schemeClr>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a:solidFill>
                  <a:schemeClr val="dk1"/>
                </a:solidFill>
                <a:latin typeface="Century Gothic"/>
                <a:ea typeface="Century Gothic"/>
                <a:cs typeface="Century Gothic"/>
                <a:sym typeface="Century Gothic"/>
              </a:rPr>
              <a:t>Base editors</a:t>
            </a:r>
            <a:endParaRPr dirty="0"/>
          </a:p>
          <a:p>
            <a:pPr marL="0" marR="0" lvl="0" indent="0" algn="l" rtl="0">
              <a:spcBef>
                <a:spcPts val="600"/>
              </a:spcBef>
              <a:spcAft>
                <a:spcPts val="0"/>
              </a:spcAft>
              <a:buNone/>
            </a:pPr>
            <a:r>
              <a:rPr lang="en-US" sz="1400" dirty="0">
                <a:solidFill>
                  <a:schemeClr val="dk1"/>
                </a:solidFill>
                <a:latin typeface="Century Gothic"/>
                <a:ea typeface="Century Gothic"/>
                <a:cs typeface="Century Gothic"/>
                <a:sym typeface="Century Gothic"/>
              </a:rPr>
              <a:t>Prime editors</a:t>
            </a:r>
            <a:endParaRPr sz="1400" dirty="0">
              <a:solidFill>
                <a:schemeClr val="dk1"/>
              </a:solidFill>
              <a:latin typeface="Century Gothic"/>
              <a:ea typeface="Century Gothic"/>
              <a:cs typeface="Century Gothic"/>
              <a:sym typeface="Century Gothic"/>
            </a:endParaRPr>
          </a:p>
        </p:txBody>
      </p:sp>
      <p:sp>
        <p:nvSpPr>
          <p:cNvPr id="38" name="Google Shape;223;p9">
            <a:extLst>
              <a:ext uri="{FF2B5EF4-FFF2-40B4-BE49-F238E27FC236}">
                <a16:creationId xmlns:a16="http://schemas.microsoft.com/office/drawing/2014/main" id="{C4F6D3C2-0124-6008-F723-C38AC98A12E5}"/>
              </a:ext>
            </a:extLst>
          </p:cNvPr>
          <p:cNvSpPr txBox="1"/>
          <p:nvPr/>
        </p:nvSpPr>
        <p:spPr>
          <a:xfrm>
            <a:off x="10288909" y="6456108"/>
            <a:ext cx="988060" cy="24618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dirty="0" err="1">
                <a:solidFill>
                  <a:schemeClr val="dk1"/>
                </a:solidFill>
                <a:latin typeface="Century Gothic"/>
                <a:ea typeface="Century Gothic"/>
                <a:cs typeface="Century Gothic"/>
                <a:sym typeface="Century Gothic"/>
              </a:rPr>
              <a:t>Synthego</a:t>
            </a:r>
            <a:endParaRPr sz="1000" dirty="0">
              <a:solidFill>
                <a:schemeClr val="dk1"/>
              </a:solidFill>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0"/>
      <p:bldP spid="8" grpId="0"/>
      <p:bldP spid="9" grpId="0"/>
      <p:bldP spid="24" grpId="0" animBg="1"/>
      <p:bldP spid="34" grpId="0" animBg="1"/>
      <p:bldP spid="36" grpId="0" animBg="1"/>
      <p:bldP spid="37" grpId="0" animBg="1"/>
      <p:bldP spid="3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17" name="Google Shape;172;p6">
            <a:extLst>
              <a:ext uri="{FF2B5EF4-FFF2-40B4-BE49-F238E27FC236}">
                <a16:creationId xmlns:a16="http://schemas.microsoft.com/office/drawing/2014/main" id="{BAB46454-6AA5-7F3D-E457-2F07E94584D5}"/>
              </a:ext>
            </a:extLst>
          </p:cNvPr>
          <p:cNvSpPr txBox="1">
            <a:spLocks/>
          </p:cNvSpPr>
          <p:nvPr/>
        </p:nvSpPr>
        <p:spPr>
          <a:xfrm>
            <a:off x="152400" y="152400"/>
            <a:ext cx="9889067" cy="1143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Century Gothic"/>
                <a:ea typeface="Century Gothic"/>
                <a:cs typeface="Century Gothic"/>
                <a:sym typeface="Century Gothic"/>
              </a:defRPr>
            </a:lvl1pPr>
            <a:lvl2pPr marR="0" lvl="1" algn="ctr"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Verdana"/>
                <a:ea typeface="Verdana"/>
                <a:cs typeface="Verdana"/>
                <a:sym typeface="Verdana"/>
              </a:defRPr>
            </a:lvl2pPr>
            <a:lvl3pPr marR="0" lvl="2" algn="ctr"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Verdana"/>
                <a:ea typeface="Verdana"/>
                <a:cs typeface="Verdana"/>
                <a:sym typeface="Verdana"/>
              </a:defRPr>
            </a:lvl3pPr>
            <a:lvl4pPr marR="0" lvl="3" algn="ctr"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Verdana"/>
                <a:ea typeface="Verdana"/>
                <a:cs typeface="Verdana"/>
                <a:sym typeface="Verdana"/>
              </a:defRPr>
            </a:lvl4pPr>
            <a:lvl5pPr marR="0" lvl="4" algn="ctr"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Verdana"/>
                <a:ea typeface="Verdana"/>
                <a:cs typeface="Verdana"/>
                <a:sym typeface="Verdana"/>
              </a:defRPr>
            </a:lvl5pPr>
            <a:lvl6pPr marR="0" lvl="5" algn="ctr"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Verdana"/>
                <a:ea typeface="Verdana"/>
                <a:cs typeface="Verdana"/>
                <a:sym typeface="Verdana"/>
              </a:defRPr>
            </a:lvl6pPr>
            <a:lvl7pPr marR="0" lvl="6" algn="ctr"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Verdana"/>
                <a:ea typeface="Verdana"/>
                <a:cs typeface="Verdana"/>
                <a:sym typeface="Verdana"/>
              </a:defRPr>
            </a:lvl7pPr>
            <a:lvl8pPr marR="0" lvl="7" algn="ctr"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Verdana"/>
                <a:ea typeface="Verdana"/>
                <a:cs typeface="Verdana"/>
                <a:sym typeface="Verdana"/>
              </a:defRPr>
            </a:lvl8pPr>
            <a:lvl9pPr marR="0" lvl="8" algn="ctr"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Verdana"/>
                <a:ea typeface="Verdana"/>
                <a:cs typeface="Verdana"/>
                <a:sym typeface="Verdana"/>
              </a:defRPr>
            </a:lvl9pPr>
          </a:lstStyle>
          <a:p>
            <a:r>
              <a:rPr lang="en-US" dirty="0"/>
              <a:t>2) Genome editing with with base editors</a:t>
            </a:r>
          </a:p>
        </p:txBody>
      </p:sp>
      <p:pic>
        <p:nvPicPr>
          <p:cNvPr id="5" name="Picture 4" descr="A picture containing text, clock&#10;&#10;Description automatically generated">
            <a:extLst>
              <a:ext uri="{FF2B5EF4-FFF2-40B4-BE49-F238E27FC236}">
                <a16:creationId xmlns:a16="http://schemas.microsoft.com/office/drawing/2014/main" id="{8209688A-8A1D-C3B4-B4C9-E56C1895D7EC}"/>
              </a:ext>
            </a:extLst>
          </p:cNvPr>
          <p:cNvPicPr>
            <a:picLocks noChangeAspect="1"/>
          </p:cNvPicPr>
          <p:nvPr/>
        </p:nvPicPr>
        <p:blipFill>
          <a:blip r:embed="rId3"/>
          <a:stretch>
            <a:fillRect/>
          </a:stretch>
        </p:blipFill>
        <p:spPr>
          <a:xfrm>
            <a:off x="553157" y="1364544"/>
            <a:ext cx="4635500" cy="4419600"/>
          </a:xfrm>
          <a:prstGeom prst="rect">
            <a:avLst/>
          </a:prstGeom>
        </p:spPr>
      </p:pic>
      <p:sp>
        <p:nvSpPr>
          <p:cNvPr id="22" name="Google Shape;236;p10">
            <a:extLst>
              <a:ext uri="{FF2B5EF4-FFF2-40B4-BE49-F238E27FC236}">
                <a16:creationId xmlns:a16="http://schemas.microsoft.com/office/drawing/2014/main" id="{D4A83EF0-5D32-A24B-24E8-7D0913FBA43C}"/>
              </a:ext>
            </a:extLst>
          </p:cNvPr>
          <p:cNvSpPr txBox="1">
            <a:spLocks/>
          </p:cNvSpPr>
          <p:nvPr/>
        </p:nvSpPr>
        <p:spPr>
          <a:xfrm>
            <a:off x="5867400" y="1567744"/>
            <a:ext cx="5771443" cy="749300"/>
          </a:xfrm>
          <a:prstGeom prst="rect">
            <a:avLst/>
          </a:prstGeom>
          <a:solidFill>
            <a:schemeClr val="accent3">
              <a:lumMod val="20000"/>
              <a:lumOff val="80000"/>
            </a:schemeClr>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Century Gothic"/>
              <a:buChar char="•"/>
              <a:defRPr sz="20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chemeClr val="dk1"/>
              </a:buClr>
              <a:buSzPts val="1800"/>
              <a:buFont typeface="Century Gothic"/>
              <a:buChar char="–"/>
              <a:defRPr sz="20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dk1"/>
              </a:buClr>
              <a:buSzPts val="1800"/>
              <a:buFont typeface="Century Gothic"/>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chemeClr val="dk1"/>
              </a:buClr>
              <a:buSzPts val="1800"/>
              <a:buFont typeface="Century Gothic"/>
              <a:buChar char="–"/>
              <a:defRPr sz="20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dk1"/>
              </a:buClr>
              <a:buSzPts val="1800"/>
              <a:buFont typeface="Century Gothic"/>
              <a:buChar char="»"/>
              <a:defRPr sz="20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6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9pPr>
          </a:lstStyle>
          <a:p>
            <a:pPr marL="0" indent="0">
              <a:buSzPts val="2000"/>
              <a:buNone/>
            </a:pPr>
            <a:r>
              <a:rPr lang="en-US" dirty="0"/>
              <a:t>Base editing directly installs point mutations into cellular DNA.</a:t>
            </a:r>
          </a:p>
          <a:p>
            <a:pPr marL="127000" indent="0">
              <a:spcBef>
                <a:spcPts val="600"/>
              </a:spcBef>
              <a:buSzPts val="2000"/>
              <a:buNone/>
            </a:pPr>
            <a:endParaRPr lang="en-US" dirty="0"/>
          </a:p>
          <a:p>
            <a:pPr marL="127000" indent="0">
              <a:spcBef>
                <a:spcPts val="600"/>
              </a:spcBef>
              <a:buSzPts val="2000"/>
              <a:buNone/>
            </a:pPr>
            <a:endParaRPr lang="en-US" dirty="0"/>
          </a:p>
          <a:p>
            <a:pPr marL="127000" indent="0">
              <a:spcBef>
                <a:spcPts val="600"/>
              </a:spcBef>
              <a:buSzPts val="2000"/>
              <a:buNone/>
            </a:pPr>
            <a:endParaRPr lang="en-US" dirty="0"/>
          </a:p>
        </p:txBody>
      </p:sp>
      <p:sp>
        <p:nvSpPr>
          <p:cNvPr id="23" name="Google Shape;236;p10">
            <a:extLst>
              <a:ext uri="{FF2B5EF4-FFF2-40B4-BE49-F238E27FC236}">
                <a16:creationId xmlns:a16="http://schemas.microsoft.com/office/drawing/2014/main" id="{89DCCA7D-E01A-9AAB-E5C5-669B9D449BF8}"/>
              </a:ext>
            </a:extLst>
          </p:cNvPr>
          <p:cNvSpPr txBox="1">
            <a:spLocks/>
          </p:cNvSpPr>
          <p:nvPr/>
        </p:nvSpPr>
        <p:spPr>
          <a:xfrm>
            <a:off x="5867400" y="2589388"/>
            <a:ext cx="5771443" cy="7493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Century Gothic"/>
              <a:buChar char="•"/>
              <a:defRPr sz="20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chemeClr val="dk1"/>
              </a:buClr>
              <a:buSzPts val="1800"/>
              <a:buFont typeface="Century Gothic"/>
              <a:buChar char="–"/>
              <a:defRPr sz="20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dk1"/>
              </a:buClr>
              <a:buSzPts val="1800"/>
              <a:buFont typeface="Century Gothic"/>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chemeClr val="dk1"/>
              </a:buClr>
              <a:buSzPts val="1800"/>
              <a:buFont typeface="Century Gothic"/>
              <a:buChar char="–"/>
              <a:defRPr sz="20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dk1"/>
              </a:buClr>
              <a:buSzPts val="1800"/>
              <a:buFont typeface="Century Gothic"/>
              <a:buChar char="»"/>
              <a:defRPr sz="20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6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9pPr>
          </a:lstStyle>
          <a:p>
            <a:pPr marL="342900">
              <a:buSzPts val="2000"/>
              <a:buFont typeface="Wingdings" pitchFamily="2" charset="2"/>
              <a:buChar char="Ø"/>
            </a:pPr>
            <a:r>
              <a:rPr lang="en-US" dirty="0"/>
              <a:t> Without generating DSBs and excess undesired editing by-products.</a:t>
            </a:r>
          </a:p>
          <a:p>
            <a:pPr marL="127000" indent="0">
              <a:spcBef>
                <a:spcPts val="600"/>
              </a:spcBef>
              <a:buSzPts val="2000"/>
              <a:buNone/>
            </a:pPr>
            <a:endParaRPr lang="en-US" dirty="0"/>
          </a:p>
          <a:p>
            <a:pPr marL="127000" indent="0">
              <a:spcBef>
                <a:spcPts val="600"/>
              </a:spcBef>
              <a:buSzPts val="2000"/>
              <a:buNone/>
            </a:pPr>
            <a:endParaRPr lang="en-US" dirty="0"/>
          </a:p>
        </p:txBody>
      </p:sp>
    </p:spTree>
  </p:cSld>
  <p:clrMapOvr>
    <a:masterClrMapping/>
  </p:clrMapOvr>
</p:sld>
</file>

<file path=ppt/theme/theme1.xml><?xml version="1.0" encoding="utf-8"?>
<a:theme xmlns:a="http://schemas.openxmlformats.org/drawingml/2006/main" name="WEHI">
  <a:themeElements>
    <a:clrScheme name="WEHI colours 1">
      <a:dk1>
        <a:srgbClr val="000000"/>
      </a:dk1>
      <a:lt1>
        <a:srgbClr val="FFFFFF"/>
      </a:lt1>
      <a:dk2>
        <a:srgbClr val="000000"/>
      </a:dk2>
      <a:lt2>
        <a:srgbClr val="808080"/>
      </a:lt2>
      <a:accent1>
        <a:srgbClr val="2B66A2"/>
      </a:accent1>
      <a:accent2>
        <a:srgbClr val="4AA141"/>
      </a:accent2>
      <a:accent3>
        <a:srgbClr val="E7E658"/>
      </a:accent3>
      <a:accent4>
        <a:srgbClr val="D56B2C"/>
      </a:accent4>
      <a:accent5>
        <a:srgbClr val="CE1E43"/>
      </a:accent5>
      <a:accent6>
        <a:srgbClr val="714287"/>
      </a:accent6>
      <a:hlink>
        <a:srgbClr val="00B3D5"/>
      </a:hlink>
      <a:folHlink>
        <a:srgbClr val="00A1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3045</TotalTime>
  <Words>5991</Words>
  <Application>Microsoft Macintosh PowerPoint</Application>
  <PresentationFormat>Widescreen</PresentationFormat>
  <Paragraphs>563</Paragraphs>
  <Slides>60</Slides>
  <Notes>52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60</vt:i4>
      </vt:variant>
    </vt:vector>
  </HeadingPairs>
  <TitlesOfParts>
    <vt:vector size="71" baseType="lpstr">
      <vt:lpstr>Söhne</vt:lpstr>
      <vt:lpstr>Arial</vt:lpstr>
      <vt:lpstr>Verdana</vt:lpstr>
      <vt:lpstr>Roboto</vt:lpstr>
      <vt:lpstr>Calibri</vt:lpstr>
      <vt:lpstr>Wingdings</vt:lpstr>
      <vt:lpstr>Times</vt:lpstr>
      <vt:lpstr>Helvetica Neue</vt:lpstr>
      <vt:lpstr>Century Gothic</vt:lpstr>
      <vt:lpstr>Atkinson Hyperlegible</vt:lpstr>
      <vt:lpstr>WEHI</vt:lpstr>
      <vt:lpstr>PowerPoint Presentation</vt:lpstr>
      <vt:lpstr>Outline</vt:lpstr>
      <vt:lpstr>Outline</vt:lpstr>
      <vt:lpstr>Clustered Regularly Interspaced Short Palindromic Repeats (CRISPR)/CRISPR-Associated (Cas) System </vt:lpstr>
      <vt:lpstr>PowerPoint Presentation</vt:lpstr>
      <vt:lpstr>Existing CRISPR modalities targeting DNA alterations</vt:lpstr>
      <vt:lpstr>1) Genome editing with wild-type CRISPR/Cas9 nucleases</vt:lpstr>
      <vt:lpstr>Genome editing without DSBs</vt:lpstr>
      <vt:lpstr>PowerPoint Presentation</vt:lpstr>
      <vt:lpstr>PowerPoint Presentation</vt:lpstr>
      <vt:lpstr>3) Genome editing with Transposases/Recombinases</vt:lpstr>
      <vt:lpstr>4) Genome editing with Prime Editors (PEs) </vt:lpstr>
      <vt:lpstr>Part I summary: Overview of genome editing strategies and agents</vt:lpstr>
      <vt:lpstr>Outline</vt:lpstr>
      <vt:lpstr>Developing a CRISPR screen: Design, execute and analyze</vt:lpstr>
      <vt:lpstr>PowerPoint Presentation</vt:lpstr>
      <vt:lpstr>1) Choose CRISPR single guide RNA library</vt:lpstr>
      <vt:lpstr>2) Check the quality of sgRNA library</vt:lpstr>
      <vt:lpstr>3) Maintain sgRNA representation</vt:lpstr>
      <vt:lpstr>3) Maintain sgRNA representation</vt:lpstr>
      <vt:lpstr>3) Maintain sgRNA representation</vt:lpstr>
      <vt:lpstr>3) Maintain sgRNA representation</vt:lpstr>
      <vt:lpstr>3) Maintain sgRNA representation</vt:lpstr>
      <vt:lpstr>3) Maintain sgRNA representation</vt:lpstr>
      <vt:lpstr>3) Maintain sgRNA representation</vt:lpstr>
      <vt:lpstr>3) Maintain sgRNA representation</vt:lpstr>
      <vt:lpstr>PowerPoint Presentation</vt:lpstr>
      <vt:lpstr>Analyzing CRISPR screens: Counting the reads</vt:lpstr>
      <vt:lpstr>Analyzing CRISPR screens: Filtering lowly expressed guides</vt:lpstr>
      <vt:lpstr>Analyzing CRISPR screens: Library size normalization </vt:lpstr>
      <vt:lpstr>Analyzing CRISPR screens: Differential expression (DE) P-value histograms</vt:lpstr>
      <vt:lpstr>Analyzing CRISPR screens: DE at gene level</vt:lpstr>
      <vt:lpstr>Part II summary</vt:lpstr>
      <vt:lpstr>Outline</vt:lpstr>
      <vt:lpstr>MAGeCK</vt:lpstr>
      <vt:lpstr>Trim the adapters on your sequencing data</vt:lpstr>
      <vt:lpstr>PowerPoint Presentation</vt:lpstr>
      <vt:lpstr>MAGeCK - Adapter Trimming</vt:lpstr>
      <vt:lpstr>MAGeCK count</vt:lpstr>
      <vt:lpstr>Introduction to Galaxy</vt:lpstr>
      <vt:lpstr>1. Access Galaxy </vt:lpstr>
      <vt:lpstr>2. Download example datasets </vt:lpstr>
      <vt:lpstr>3. Upload data</vt:lpstr>
      <vt:lpstr>4. Quality control (FastQC)</vt:lpstr>
      <vt:lpstr>4. Quality control (MultiQC)</vt:lpstr>
      <vt:lpstr>4. Quality control - MultiQC results</vt:lpstr>
      <vt:lpstr>5. Trimming and preprocessing</vt:lpstr>
      <vt:lpstr>6. Counting sgRNAs – MAGeCK count</vt:lpstr>
      <vt:lpstr>6. Counting sgRNAs - Outputs</vt:lpstr>
      <vt:lpstr>7. Identifying hits – MAGeCK test (RRA)</vt:lpstr>
      <vt:lpstr>7. Identifying hits – SgRNA ranking</vt:lpstr>
      <vt:lpstr>7. Identifying hits – Gene ranking</vt:lpstr>
      <vt:lpstr>9. Interpreting results – Negative selection</vt:lpstr>
      <vt:lpstr>9. Interpreting results – Negative selection</vt:lpstr>
      <vt:lpstr>9. Interpreting results – Positive selection</vt:lpstr>
      <vt:lpstr>9. Interpreting results – Positive selection</vt:lpstr>
      <vt:lpstr>9. Pathway analysis</vt:lpstr>
      <vt:lpstr>9. Pathway analysis</vt:lpstr>
      <vt:lpstr>ACKNOWLEDGEMENTS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goknur giner</dc:creator>
  <cp:lastModifiedBy>goknur giner</cp:lastModifiedBy>
  <cp:revision>11</cp:revision>
  <dcterms:created xsi:type="dcterms:W3CDTF">2022-02-22T03:12:35Z</dcterms:created>
  <dcterms:modified xsi:type="dcterms:W3CDTF">2023-10-16T00:14:08Z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0x0101004B1A657AA87F77459F09AEA868481598</vt:lpwstr>
  </property>
</Properties>
</file>